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6"/>
  </p:notesMasterIdLst>
  <p:handoutMasterIdLst>
    <p:handoutMasterId r:id="rId27"/>
  </p:handoutMasterIdLst>
  <p:sldIdLst>
    <p:sldId id="452" r:id="rId2"/>
    <p:sldId id="453" r:id="rId3"/>
    <p:sldId id="451" r:id="rId4"/>
    <p:sldId id="454" r:id="rId5"/>
    <p:sldId id="456" r:id="rId6"/>
    <p:sldId id="455" r:id="rId7"/>
    <p:sldId id="459" r:id="rId8"/>
    <p:sldId id="458" r:id="rId9"/>
    <p:sldId id="457" r:id="rId10"/>
    <p:sldId id="462" r:id="rId11"/>
    <p:sldId id="463" r:id="rId12"/>
    <p:sldId id="473" r:id="rId13"/>
    <p:sldId id="472" r:id="rId14"/>
    <p:sldId id="471" r:id="rId15"/>
    <p:sldId id="470" r:id="rId16"/>
    <p:sldId id="469" r:id="rId17"/>
    <p:sldId id="468" r:id="rId18"/>
    <p:sldId id="467" r:id="rId19"/>
    <p:sldId id="466" r:id="rId20"/>
    <p:sldId id="465" r:id="rId21"/>
    <p:sldId id="461" r:id="rId22"/>
    <p:sldId id="474" r:id="rId23"/>
    <p:sldId id="464" r:id="rId24"/>
    <p:sldId id="460" r:id="rId25"/>
  </p:sldIdLst>
  <p:sldSz cx="9144000" cy="6858000" type="screen4x3"/>
  <p:notesSz cx="7007225" cy="929322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FF0000"/>
    <a:srgbClr val="FCFEB9"/>
    <a:srgbClr val="114FFB"/>
    <a:srgbClr val="018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0" d="100"/>
          <a:sy n="90" d="100"/>
        </p:scale>
        <p:origin x="-16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48"/>
    </p:cViewPr>
  </p:sorterViewPr>
  <p:notesViewPr>
    <p:cSldViewPr>
      <p:cViewPr>
        <p:scale>
          <a:sx n="100" d="100"/>
          <a:sy n="100" d="100"/>
        </p:scale>
        <p:origin x="-72" y="1914"/>
      </p:cViewPr>
      <p:guideLst>
        <p:guide orient="horz" pos="2195"/>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3036888" cy="466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t" anchorCtr="0" compatLnSpc="1">
            <a:prstTxWarp prst="textNoShape">
              <a:avLst/>
            </a:prstTxWarp>
          </a:bodyPr>
          <a:lstStyle>
            <a:lvl1pPr defTabSz="928688">
              <a:defRPr sz="1000" b="0" i="1">
                <a:latin typeface="Book Antiqua" pitchFamily="18" charset="0"/>
              </a:defRPr>
            </a:lvl1pPr>
          </a:lstStyle>
          <a:p>
            <a:endParaRPr lang="en-US" altLang="en-US"/>
          </a:p>
        </p:txBody>
      </p:sp>
      <p:sp>
        <p:nvSpPr>
          <p:cNvPr id="3075" name="Rectangle 3"/>
          <p:cNvSpPr>
            <a:spLocks noGrp="1" noChangeArrowheads="1"/>
          </p:cNvSpPr>
          <p:nvPr>
            <p:ph type="dt" sz="quarter" idx="1"/>
          </p:nvPr>
        </p:nvSpPr>
        <p:spPr bwMode="auto">
          <a:xfrm>
            <a:off x="3970338" y="-1588"/>
            <a:ext cx="3036887" cy="466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t" anchorCtr="0" compatLnSpc="1">
            <a:prstTxWarp prst="textNoShape">
              <a:avLst/>
            </a:prstTxWarp>
          </a:bodyPr>
          <a:lstStyle>
            <a:lvl1pPr algn="r" defTabSz="928688">
              <a:defRPr sz="1000" b="0" i="1">
                <a:latin typeface="Book Antiqua" pitchFamily="18" charset="0"/>
              </a:defRPr>
            </a:lvl1pPr>
          </a:lstStyle>
          <a:p>
            <a:endParaRPr lang="en-US" altLang="en-US"/>
          </a:p>
        </p:txBody>
      </p:sp>
      <p:sp>
        <p:nvSpPr>
          <p:cNvPr id="3076" name="Rectangle 4"/>
          <p:cNvSpPr>
            <a:spLocks noGrp="1" noChangeArrowheads="1"/>
          </p:cNvSpPr>
          <p:nvPr>
            <p:ph type="ftr" sz="quarter" idx="2"/>
          </p:nvPr>
        </p:nvSpPr>
        <p:spPr bwMode="auto">
          <a:xfrm>
            <a:off x="0" y="8826500"/>
            <a:ext cx="30368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b" anchorCtr="0" compatLnSpc="1">
            <a:prstTxWarp prst="textNoShape">
              <a:avLst/>
            </a:prstTxWarp>
          </a:bodyPr>
          <a:lstStyle>
            <a:lvl1pPr defTabSz="928688">
              <a:defRPr sz="1000" b="0" i="1">
                <a:latin typeface="Book Antiqua" pitchFamily="18" charset="0"/>
              </a:defRPr>
            </a:lvl1pPr>
          </a:lstStyle>
          <a:p>
            <a:r>
              <a:rPr lang="en-US" altLang="en-US"/>
              <a:t>Chapter 1 Players in the Systems Game</a:t>
            </a:r>
          </a:p>
        </p:txBody>
      </p:sp>
      <p:sp>
        <p:nvSpPr>
          <p:cNvPr id="3077" name="Rectangle 5"/>
          <p:cNvSpPr>
            <a:spLocks noGrp="1" noChangeArrowheads="1"/>
          </p:cNvSpPr>
          <p:nvPr>
            <p:ph type="sldNum" sz="quarter" idx="3"/>
          </p:nvPr>
        </p:nvSpPr>
        <p:spPr bwMode="auto">
          <a:xfrm>
            <a:off x="3970338" y="8826500"/>
            <a:ext cx="303688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b" anchorCtr="0" compatLnSpc="1">
            <a:prstTxWarp prst="textNoShape">
              <a:avLst/>
            </a:prstTxWarp>
          </a:bodyPr>
          <a:lstStyle>
            <a:lvl1pPr algn="r" defTabSz="928688">
              <a:defRPr sz="1000" b="0" i="1">
                <a:latin typeface="Book Antiqua" pitchFamily="18" charset="0"/>
              </a:defRPr>
            </a:lvl1pPr>
          </a:lstStyle>
          <a:p>
            <a:fld id="{118407E9-C024-44B1-BBB4-F9DEDF9A94CC}" type="slidenum">
              <a:rPr lang="en-US" altLang="en-US"/>
              <a:pPr/>
              <a:t>‹#›</a:t>
            </a:fld>
            <a:endParaRPr lang="en-US" altLang="en-US"/>
          </a:p>
        </p:txBody>
      </p:sp>
    </p:spTree>
    <p:extLst>
      <p:ext uri="{BB962C8B-B14F-4D97-AF65-F5344CB8AC3E}">
        <p14:creationId xmlns:p14="http://schemas.microsoft.com/office/powerpoint/2010/main" val="3244336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4"/>
          <p:cNvSpPr>
            <a:spLocks noGrp="1" noChangeArrowheads="1"/>
          </p:cNvSpPr>
          <p:nvPr>
            <p:ph type="ftr" sz="quarter" idx="4"/>
          </p:nvPr>
        </p:nvSpPr>
        <p:spPr bwMode="auto">
          <a:xfrm>
            <a:off x="622300" y="8716963"/>
            <a:ext cx="28813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b" anchorCtr="0" compatLnSpc="1">
            <a:prstTxWarp prst="textNoShape">
              <a:avLst/>
            </a:prstTxWarp>
          </a:bodyPr>
          <a:lstStyle>
            <a:lvl1pPr defTabSz="928688">
              <a:defRPr sz="1000" b="0" i="1"/>
            </a:lvl1pPr>
          </a:lstStyle>
          <a:p>
            <a:r>
              <a:rPr lang="en-US" altLang="en-US"/>
              <a:t>Chapter 1 Players in the Systems Game</a:t>
            </a:r>
          </a:p>
        </p:txBody>
      </p:sp>
      <p:sp>
        <p:nvSpPr>
          <p:cNvPr id="2053" name="Rectangle 5"/>
          <p:cNvSpPr>
            <a:spLocks noGrp="1" noChangeArrowheads="1"/>
          </p:cNvSpPr>
          <p:nvPr>
            <p:ph type="sldNum" sz="quarter" idx="5"/>
          </p:nvPr>
        </p:nvSpPr>
        <p:spPr bwMode="auto">
          <a:xfrm>
            <a:off x="3970338" y="8716963"/>
            <a:ext cx="233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361" tIns="0" rIns="19361" bIns="0" numCol="1" anchor="b" anchorCtr="0" compatLnSpc="1">
            <a:prstTxWarp prst="textNoShape">
              <a:avLst/>
            </a:prstTxWarp>
          </a:bodyPr>
          <a:lstStyle>
            <a:lvl1pPr algn="r" defTabSz="928688">
              <a:defRPr sz="1000" b="0" i="1"/>
            </a:lvl1pPr>
          </a:lstStyle>
          <a:p>
            <a:r>
              <a:rPr lang="en-US" altLang="en-US"/>
              <a:t>Page 1-</a:t>
            </a:r>
            <a:fld id="{29D30FAD-C6A7-4859-97AD-BF856FD881C3}" type="slidenum">
              <a:rPr lang="en-US" altLang="en-US"/>
              <a:pPr/>
              <a:t>‹#›</a:t>
            </a:fld>
            <a:endParaRPr lang="en-US" altLang="en-US"/>
          </a:p>
        </p:txBody>
      </p:sp>
      <p:sp>
        <p:nvSpPr>
          <p:cNvPr id="2054" name="Rectangle 6"/>
          <p:cNvSpPr>
            <a:spLocks noGrp="1" noChangeArrowheads="1"/>
          </p:cNvSpPr>
          <p:nvPr>
            <p:ph type="body" sz="quarter" idx="3"/>
          </p:nvPr>
        </p:nvSpPr>
        <p:spPr bwMode="auto">
          <a:xfrm>
            <a:off x="935038" y="4413250"/>
            <a:ext cx="51371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76" tIns="46788" rIns="93576" bIns="46788" numCol="1" anchor="t" anchorCtr="0" compatLnSpc="1">
            <a:prstTxWarp prst="textNoShape">
              <a:avLst/>
            </a:prstTxWarp>
          </a:bodyPr>
          <a:lstStyle/>
          <a:p>
            <a:pPr lvl="0"/>
            <a:r>
              <a:rPr lang="en-US" altLang="en-US" smtClean="0"/>
              <a:t>Click to edit Master notes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5" name="Rectangle 7"/>
          <p:cNvSpPr>
            <a:spLocks noChangeArrowheads="1" noTextEdit="1"/>
          </p:cNvSpPr>
          <p:nvPr>
            <p:ph type="sldImg" idx="2"/>
          </p:nvPr>
        </p:nvSpPr>
        <p:spPr bwMode="auto">
          <a:xfrm>
            <a:off x="1189038" y="701675"/>
            <a:ext cx="4630737"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411996223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457200" indent="-228600" algn="l" rtl="0" eaLnBrk="0" fontAlgn="base" hangingPunct="0">
      <a:spcBef>
        <a:spcPct val="30000"/>
      </a:spcBef>
      <a:spcAft>
        <a:spcPct val="0"/>
      </a:spcAft>
      <a:buChar char="•"/>
      <a:defRPr sz="800" kern="1200">
        <a:solidFill>
          <a:schemeClr val="tx1"/>
        </a:solidFill>
        <a:latin typeface="Arial" charset="0"/>
        <a:ea typeface="+mn-ea"/>
        <a:cs typeface="+mn-cs"/>
      </a:defRPr>
    </a:lvl2pPr>
    <a:lvl3pPr marL="800100" indent="-228600" algn="l" rtl="0" eaLnBrk="0" fontAlgn="base" hangingPunct="0">
      <a:spcBef>
        <a:spcPct val="30000"/>
      </a:spcBef>
      <a:spcAft>
        <a:spcPct val="0"/>
      </a:spcAft>
      <a:buChar char="•"/>
      <a:defRPr sz="800" kern="1200">
        <a:solidFill>
          <a:schemeClr val="tx1"/>
        </a:solidFill>
        <a:latin typeface="Arial" charset="0"/>
        <a:ea typeface="+mn-ea"/>
        <a:cs typeface="+mn-cs"/>
      </a:defRPr>
    </a:lvl3pPr>
    <a:lvl4pPr marL="1143000" indent="-228600" algn="l" rtl="0" eaLnBrk="0" fontAlgn="base" hangingPunct="0">
      <a:spcBef>
        <a:spcPct val="30000"/>
      </a:spcBef>
      <a:spcAft>
        <a:spcPct val="0"/>
      </a:spcAft>
      <a:buChar char="•"/>
      <a:defRPr sz="800" kern="1200">
        <a:solidFill>
          <a:schemeClr val="tx1"/>
        </a:solidFill>
        <a:latin typeface="Arial" charset="0"/>
        <a:ea typeface="+mn-ea"/>
        <a:cs typeface="+mn-cs"/>
      </a:defRPr>
    </a:lvl4pPr>
    <a:lvl5pPr marL="1485900" indent="-228600" algn="l" rtl="0" eaLnBrk="0" fontAlgn="base" hangingPunct="0">
      <a:spcBef>
        <a:spcPct val="30000"/>
      </a:spcBef>
      <a:spcAft>
        <a:spcPct val="0"/>
      </a:spcAft>
      <a:buChar char="•"/>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ftr" sz="quarter" idx="4"/>
          </p:nvPr>
        </p:nvSpPr>
        <p:spPr>
          <a:ln/>
        </p:spPr>
        <p:txBody>
          <a:bodyPr/>
          <a:lstStyle/>
          <a:p>
            <a:r>
              <a:rPr lang="en-US" altLang="en-US"/>
              <a:t>Chapter 1 Players in the Systems Game</a:t>
            </a:r>
          </a:p>
        </p:txBody>
      </p:sp>
      <p:sp>
        <p:nvSpPr>
          <p:cNvPr id="5" name="Rectangle 5"/>
          <p:cNvSpPr>
            <a:spLocks noGrp="1" noChangeArrowheads="1"/>
          </p:cNvSpPr>
          <p:nvPr>
            <p:ph type="sldNum" sz="quarter" idx="5"/>
          </p:nvPr>
        </p:nvSpPr>
        <p:spPr>
          <a:ln/>
        </p:spPr>
        <p:txBody>
          <a:bodyPr/>
          <a:lstStyle/>
          <a:p>
            <a:r>
              <a:rPr lang="en-US" altLang="en-US"/>
              <a:t>Page 1-</a:t>
            </a:r>
            <a:fld id="{D89E7CF7-B3BC-401A-8897-1A318C39595B}" type="slidenum">
              <a:rPr lang="en-US" altLang="en-US"/>
              <a:pPr/>
              <a:t>1</a:t>
            </a:fld>
            <a:endParaRPr lang="en-US" altLang="en-US"/>
          </a:p>
        </p:txBody>
      </p:sp>
      <p:sp>
        <p:nvSpPr>
          <p:cNvPr id="587778" name="Rectangle 2"/>
          <p:cNvSpPr>
            <a:spLocks noChangeArrowheads="1" noTextEdit="1"/>
          </p:cNvSpPr>
          <p:nvPr>
            <p:ph type="sldImg"/>
          </p:nvPr>
        </p:nvSpPr>
        <p:spPr>
          <a:xfrm>
            <a:off x="1181100" y="696913"/>
            <a:ext cx="4646613" cy="3484562"/>
          </a:xfrm>
          <a:ln/>
        </p:spPr>
      </p:sp>
      <p:sp>
        <p:nvSpPr>
          <p:cNvPr id="587779" name="Rectangle 3"/>
          <p:cNvSpPr>
            <a:spLocks noGrp="1" noChangeArrowheads="1"/>
          </p:cNvSpPr>
          <p:nvPr>
            <p:ph type="body" idx="1"/>
          </p:nvPr>
        </p:nvSpPr>
        <p:spPr>
          <a:xfrm>
            <a:off x="935038" y="4414838"/>
            <a:ext cx="5137150" cy="4181475"/>
          </a:xfrm>
          <a:ln/>
        </p:spPr>
        <p:txBody>
          <a:bodyPr lIns="93141" tIns="46570" rIns="93141" bIns="46570"/>
          <a:lstStyle/>
          <a:p>
            <a:r>
              <a:rPr lang="en-US" altLang="en-US"/>
              <a:t>This repository of slides is intended to support the named chapter. The slide repository should be used as follows:</a:t>
            </a:r>
          </a:p>
          <a:p>
            <a:pPr>
              <a:buFontTx/>
              <a:buChar char="•"/>
            </a:pPr>
            <a:r>
              <a:rPr lang="en-US" altLang="en-US"/>
              <a:t>Copy the file to a unique name for your course and unit.</a:t>
            </a:r>
          </a:p>
          <a:p>
            <a:pPr>
              <a:buFontTx/>
              <a:buChar char="•"/>
            </a:pPr>
            <a:r>
              <a:rPr lang="en-US" altLang="en-US"/>
              <a:t>Edit the file by deleting those slides you don’t want to cover, editing other slides as appropriate to your course, and adding slides as desired.</a:t>
            </a:r>
          </a:p>
          <a:p>
            <a:pPr>
              <a:buFontTx/>
              <a:buChar char="•"/>
            </a:pPr>
            <a:r>
              <a:rPr lang="en-US" altLang="en-US"/>
              <a:t>Print the slides to produce transparency masters or print directly to film or present the slides using a computer image projector.</a:t>
            </a:r>
          </a:p>
          <a:p>
            <a:endParaRPr lang="en-US" altLang="en-US"/>
          </a:p>
          <a:p>
            <a:r>
              <a:rPr lang="en-US" altLang="en-US"/>
              <a:t>Each slide includes instructor notes. To view those notes in PowerPoint, click left on the View Menu; then click left on Notes View sub-menu.  You may need to scroll down to see the instructor notes.</a:t>
            </a:r>
          </a:p>
          <a:p>
            <a:r>
              <a:rPr lang="en-US" altLang="en-US"/>
              <a:t>The instructor notes are also available in hard copy as the Instructor Guide to Accompany Systems Analysis and Design Methods, 5/ed.</a:t>
            </a:r>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DDEA8CB8-317C-4615-9FCA-7E36C756E131}" type="slidenum">
              <a:rPr lang="en-US" altLang="en-US"/>
              <a:pPr/>
              <a:t>‹#›</a:t>
            </a:fld>
            <a:endParaRPr lang="en-US" altLang="en-US"/>
          </a:p>
        </p:txBody>
      </p:sp>
    </p:spTree>
    <p:extLst>
      <p:ext uri="{BB962C8B-B14F-4D97-AF65-F5344CB8AC3E}">
        <p14:creationId xmlns:p14="http://schemas.microsoft.com/office/powerpoint/2010/main" val="239694285"/>
      </p:ext>
    </p:extLst>
  </p:cSld>
  <p:clrMapOvr>
    <a:masterClrMapping/>
  </p:clrMapOvr>
  <p:transition>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12722A4-C785-4F2C-BE4F-936717218A50}" type="slidenum">
              <a:rPr lang="en-US" altLang="en-US"/>
              <a:pPr/>
              <a:t>‹#›</a:t>
            </a:fld>
            <a:endParaRPr lang="en-US" altLang="en-US"/>
          </a:p>
        </p:txBody>
      </p:sp>
    </p:spTree>
    <p:extLst>
      <p:ext uri="{BB962C8B-B14F-4D97-AF65-F5344CB8AC3E}">
        <p14:creationId xmlns:p14="http://schemas.microsoft.com/office/powerpoint/2010/main" val="4116423213"/>
      </p:ext>
    </p:extLst>
  </p:cSld>
  <p:clrMapOvr>
    <a:masterClrMapping/>
  </p:clrMapOvr>
  <p:transition>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228600"/>
            <a:ext cx="2152650" cy="6219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6305550" cy="6219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99C7752-E142-46AE-8840-D2044E2BB9ED}" type="slidenum">
              <a:rPr lang="en-US" altLang="en-US"/>
              <a:pPr/>
              <a:t>‹#›</a:t>
            </a:fld>
            <a:endParaRPr lang="en-US" altLang="en-US"/>
          </a:p>
        </p:txBody>
      </p:sp>
    </p:spTree>
    <p:extLst>
      <p:ext uri="{BB962C8B-B14F-4D97-AF65-F5344CB8AC3E}">
        <p14:creationId xmlns:p14="http://schemas.microsoft.com/office/powerpoint/2010/main" val="2203904704"/>
      </p:ext>
    </p:extLst>
  </p:cSld>
  <p:clrMapOvr>
    <a:masterClrMapping/>
  </p:clrMapOvr>
  <p:transition>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9BE2482-D014-4177-A31B-DB22987E8E8D}" type="slidenum">
              <a:rPr lang="en-US" altLang="en-US"/>
              <a:pPr/>
              <a:t>‹#›</a:t>
            </a:fld>
            <a:endParaRPr lang="en-US" altLang="en-US"/>
          </a:p>
        </p:txBody>
      </p:sp>
    </p:spTree>
    <p:extLst>
      <p:ext uri="{BB962C8B-B14F-4D97-AF65-F5344CB8AC3E}">
        <p14:creationId xmlns:p14="http://schemas.microsoft.com/office/powerpoint/2010/main" val="1764479837"/>
      </p:ext>
    </p:extLst>
  </p:cSld>
  <p:clrMapOvr>
    <a:masterClrMapping/>
  </p:clrMapOvr>
  <p:transition>
    <p:strip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F0163B1-61CF-423F-8076-D458613139D5}" type="slidenum">
              <a:rPr lang="en-US" altLang="en-US"/>
              <a:pPr/>
              <a:t>‹#›</a:t>
            </a:fld>
            <a:endParaRPr lang="en-US" altLang="en-US"/>
          </a:p>
        </p:txBody>
      </p:sp>
    </p:spTree>
    <p:extLst>
      <p:ext uri="{BB962C8B-B14F-4D97-AF65-F5344CB8AC3E}">
        <p14:creationId xmlns:p14="http://schemas.microsoft.com/office/powerpoint/2010/main" val="2668440714"/>
      </p:ext>
    </p:extLst>
  </p:cSld>
  <p:clrMapOvr>
    <a:masterClrMapping/>
  </p:clrMapOvr>
  <p:transition>
    <p:strip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4105275" cy="5534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91075" y="914400"/>
            <a:ext cx="4106863" cy="5534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23BF7E3-3043-48EB-A5A7-78B981364E6D}" type="slidenum">
              <a:rPr lang="en-US" altLang="en-US"/>
              <a:pPr/>
              <a:t>‹#›</a:t>
            </a:fld>
            <a:endParaRPr lang="en-US" altLang="en-US"/>
          </a:p>
        </p:txBody>
      </p:sp>
    </p:spTree>
    <p:extLst>
      <p:ext uri="{BB962C8B-B14F-4D97-AF65-F5344CB8AC3E}">
        <p14:creationId xmlns:p14="http://schemas.microsoft.com/office/powerpoint/2010/main" val="2560560790"/>
      </p:ext>
    </p:extLst>
  </p:cSld>
  <p:clrMapOvr>
    <a:masterClrMapping/>
  </p:clrMapOvr>
  <p:transition>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11427B1-79E8-4990-832A-6F1A3AB9F1CD}" type="slidenum">
              <a:rPr lang="en-US" altLang="en-US"/>
              <a:pPr/>
              <a:t>‹#›</a:t>
            </a:fld>
            <a:endParaRPr lang="en-US" altLang="en-US"/>
          </a:p>
        </p:txBody>
      </p:sp>
    </p:spTree>
    <p:extLst>
      <p:ext uri="{BB962C8B-B14F-4D97-AF65-F5344CB8AC3E}">
        <p14:creationId xmlns:p14="http://schemas.microsoft.com/office/powerpoint/2010/main" val="709902298"/>
      </p:ext>
    </p:extLst>
  </p:cSld>
  <p:clrMapOvr>
    <a:masterClrMapping/>
  </p:clrMapOvr>
  <p:transition>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CF1B2C-B4FB-4084-856F-86111BE8F080}" type="slidenum">
              <a:rPr lang="en-US" altLang="en-US"/>
              <a:pPr/>
              <a:t>‹#›</a:t>
            </a:fld>
            <a:endParaRPr lang="en-US" altLang="en-US"/>
          </a:p>
        </p:txBody>
      </p:sp>
    </p:spTree>
    <p:extLst>
      <p:ext uri="{BB962C8B-B14F-4D97-AF65-F5344CB8AC3E}">
        <p14:creationId xmlns:p14="http://schemas.microsoft.com/office/powerpoint/2010/main" val="1754312505"/>
      </p:ext>
    </p:extLst>
  </p:cSld>
  <p:clrMapOvr>
    <a:masterClrMapping/>
  </p:clrMapOvr>
  <p:transition>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5A22D2D-0200-4E0A-96DA-A01F8CE500B8}" type="slidenum">
              <a:rPr lang="en-US" altLang="en-US"/>
              <a:pPr/>
              <a:t>‹#›</a:t>
            </a:fld>
            <a:endParaRPr lang="en-US" altLang="en-US"/>
          </a:p>
        </p:txBody>
      </p:sp>
    </p:spTree>
    <p:extLst>
      <p:ext uri="{BB962C8B-B14F-4D97-AF65-F5344CB8AC3E}">
        <p14:creationId xmlns:p14="http://schemas.microsoft.com/office/powerpoint/2010/main" val="3487855220"/>
      </p:ext>
    </p:extLst>
  </p:cSld>
  <p:clrMapOvr>
    <a:masterClrMapping/>
  </p:clrMapOvr>
  <p:transition>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478C83-0D8C-46FF-9654-E366D16A9D44}" type="slidenum">
              <a:rPr lang="en-US" altLang="en-US"/>
              <a:pPr/>
              <a:t>‹#›</a:t>
            </a:fld>
            <a:endParaRPr lang="en-US" altLang="en-US"/>
          </a:p>
        </p:txBody>
      </p:sp>
    </p:spTree>
    <p:extLst>
      <p:ext uri="{BB962C8B-B14F-4D97-AF65-F5344CB8AC3E}">
        <p14:creationId xmlns:p14="http://schemas.microsoft.com/office/powerpoint/2010/main" val="1821257268"/>
      </p:ext>
    </p:extLst>
  </p:cSld>
  <p:clrMapOvr>
    <a:masterClrMapping/>
  </p:clrMapOvr>
  <p:transition>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A2EDCDE-F6E3-436F-A484-0ACC9D6F28F6}" type="slidenum">
              <a:rPr lang="en-US" altLang="en-US"/>
              <a:pPr/>
              <a:t>‹#›</a:t>
            </a:fld>
            <a:endParaRPr lang="en-US" altLang="en-US"/>
          </a:p>
        </p:txBody>
      </p:sp>
    </p:spTree>
    <p:extLst>
      <p:ext uri="{BB962C8B-B14F-4D97-AF65-F5344CB8AC3E}">
        <p14:creationId xmlns:p14="http://schemas.microsoft.com/office/powerpoint/2010/main" val="2781563271"/>
      </p:ext>
    </p:extLst>
  </p:cSld>
  <p:clrMapOvr>
    <a:masterClrMapping/>
  </p:clrMapOvr>
  <p:transition>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6034" name="Rectangle 2"/>
          <p:cNvSpPr>
            <a:spLocks noChangeArrowheads="1"/>
          </p:cNvSpPr>
          <p:nvPr/>
        </p:nvSpPr>
        <p:spPr bwMode="auto">
          <a:xfrm>
            <a:off x="0" y="685800"/>
            <a:ext cx="9144000" cy="5829300"/>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035" name="Rectangle 3"/>
          <p:cNvSpPr>
            <a:spLocks noChangeArrowheads="1"/>
          </p:cNvSpPr>
          <p:nvPr/>
        </p:nvSpPr>
        <p:spPr bwMode="auto">
          <a:xfrm>
            <a:off x="0" y="6461125"/>
            <a:ext cx="9144000" cy="392113"/>
          </a:xfrm>
          <a:prstGeom prst="rect">
            <a:avLst/>
          </a:prstGeom>
          <a:gradFill rotWithShape="0">
            <a:gsLst>
              <a:gs pos="0">
                <a:srgbClr val="FFCC99"/>
              </a:gs>
              <a:gs pos="100000">
                <a:srgbClr val="FFCC99">
                  <a:gamma/>
                  <a:tint val="0"/>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036" name="Rectangle 4"/>
          <p:cNvSpPr>
            <a:spLocks noChangeArrowheads="1"/>
          </p:cNvSpPr>
          <p:nvPr/>
        </p:nvSpPr>
        <p:spPr bwMode="auto">
          <a:xfrm>
            <a:off x="0" y="0"/>
            <a:ext cx="9144000" cy="350838"/>
          </a:xfrm>
          <a:prstGeom prst="rect">
            <a:avLst/>
          </a:prstGeom>
          <a:gradFill rotWithShape="0">
            <a:gsLst>
              <a:gs pos="0">
                <a:srgbClr val="FFCC99">
                  <a:gamma/>
                  <a:tint val="0"/>
                  <a:invGamma/>
                </a:srgbClr>
              </a:gs>
              <a:gs pos="100000">
                <a:srgbClr val="FFCC99"/>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0"/>
          </a:p>
        </p:txBody>
      </p:sp>
      <p:sp>
        <p:nvSpPr>
          <p:cNvPr id="556037" name="Rectangle 5"/>
          <p:cNvSpPr>
            <a:spLocks noChangeArrowheads="1"/>
          </p:cNvSpPr>
          <p:nvPr/>
        </p:nvSpPr>
        <p:spPr bwMode="auto">
          <a:xfrm>
            <a:off x="0" y="228600"/>
            <a:ext cx="91440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038" name="Rectangle 6"/>
          <p:cNvSpPr>
            <a:spLocks noGrp="1" noChangeArrowheads="1"/>
          </p:cNvSpPr>
          <p:nvPr>
            <p:ph type="title"/>
          </p:nvPr>
        </p:nvSpPr>
        <p:spPr bwMode="auto">
          <a:xfrm>
            <a:off x="533400" y="228600"/>
            <a:ext cx="86106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56039" name="Rectangle 7"/>
          <p:cNvSpPr>
            <a:spLocks noGrp="1" noChangeArrowheads="1"/>
          </p:cNvSpPr>
          <p:nvPr>
            <p:ph type="body" idx="1"/>
          </p:nvPr>
        </p:nvSpPr>
        <p:spPr bwMode="auto">
          <a:xfrm>
            <a:off x="533400" y="914400"/>
            <a:ext cx="8364538" cy="553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56040" name="Text Box 8"/>
          <p:cNvSpPr txBox="1">
            <a:spLocks noChangeArrowheads="1"/>
          </p:cNvSpPr>
          <p:nvPr/>
        </p:nvSpPr>
        <p:spPr bwMode="auto">
          <a:xfrm>
            <a:off x="-57150" y="6613525"/>
            <a:ext cx="1770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i="1">
                <a:latin typeface="Book Antiqua" pitchFamily="18" charset="0"/>
              </a:rPr>
              <a:t>Irwin/McGraw-Hill</a:t>
            </a:r>
          </a:p>
        </p:txBody>
      </p:sp>
      <p:sp>
        <p:nvSpPr>
          <p:cNvPr id="556041" name="Text Box 9"/>
          <p:cNvSpPr txBox="1">
            <a:spLocks noChangeArrowheads="1"/>
          </p:cNvSpPr>
          <p:nvPr/>
        </p:nvSpPr>
        <p:spPr bwMode="auto">
          <a:xfrm>
            <a:off x="4435475" y="6618288"/>
            <a:ext cx="47831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200" i="1">
                <a:latin typeface="Book Antiqua" pitchFamily="18" charset="0"/>
              </a:rPr>
              <a:t>Copyright © 2000 The McGraw-Hill Companies. All Rights reserved</a:t>
            </a:r>
          </a:p>
        </p:txBody>
      </p:sp>
      <p:sp>
        <p:nvSpPr>
          <p:cNvPr id="556042" name="Text Box 10"/>
          <p:cNvSpPr txBox="1">
            <a:spLocks noChangeArrowheads="1"/>
          </p:cNvSpPr>
          <p:nvPr/>
        </p:nvSpPr>
        <p:spPr bwMode="auto">
          <a:xfrm>
            <a:off x="7102475" y="-57150"/>
            <a:ext cx="2117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A50021"/>
                </a:solidFill>
                <a:latin typeface="Arial" charset="0"/>
              </a:rPr>
              <a:t>Whitten   Bentley   Dittman</a:t>
            </a:r>
            <a:endParaRPr lang="en-US" altLang="en-US"/>
          </a:p>
        </p:txBody>
      </p:sp>
      <p:sp>
        <p:nvSpPr>
          <p:cNvPr id="556043" name="Text Box 11"/>
          <p:cNvSpPr txBox="1">
            <a:spLocks noChangeArrowheads="1"/>
          </p:cNvSpPr>
          <p:nvPr/>
        </p:nvSpPr>
        <p:spPr bwMode="auto">
          <a:xfrm>
            <a:off x="-76200" y="-57150"/>
            <a:ext cx="3529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A50021"/>
                </a:solidFill>
                <a:latin typeface="Arial" charset="0"/>
              </a:rPr>
              <a:t>SYSTEMS ANALYSIS AND DESIGN METHODS</a:t>
            </a:r>
            <a:endParaRPr lang="en-US" altLang="en-US"/>
          </a:p>
        </p:txBody>
      </p:sp>
      <p:sp>
        <p:nvSpPr>
          <p:cNvPr id="556044" name="Text Box 12"/>
          <p:cNvSpPr txBox="1">
            <a:spLocks noChangeArrowheads="1"/>
          </p:cNvSpPr>
          <p:nvPr/>
        </p:nvSpPr>
        <p:spPr bwMode="auto">
          <a:xfrm>
            <a:off x="3368675" y="-57150"/>
            <a:ext cx="974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9933"/>
                </a:solidFill>
                <a:latin typeface="Arial" charset="0"/>
              </a:rPr>
              <a:t>5th Edition</a:t>
            </a:r>
            <a:endParaRPr lang="en-US" altLang="en-US"/>
          </a:p>
        </p:txBody>
      </p:sp>
      <p:sp>
        <p:nvSpPr>
          <p:cNvPr id="556045" name="Rectangle 13"/>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000"/>
            </a:lvl1pPr>
          </a:lstStyle>
          <a:p>
            <a:fld id="{BDFAFB9A-9FA8-4087-B4D0-61CC0F20F4B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strips/>
  </p:transition>
  <p:hf hdr="0" ftr="0" dt="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Arial" charset="0"/>
        </a:defRPr>
      </a:lvl2pPr>
      <a:lvl3pPr algn="l" rtl="0" eaLnBrk="0" fontAlgn="base" hangingPunct="0">
        <a:spcBef>
          <a:spcPct val="0"/>
        </a:spcBef>
        <a:spcAft>
          <a:spcPct val="0"/>
        </a:spcAft>
        <a:defRPr sz="2400" b="1">
          <a:solidFill>
            <a:schemeClr val="bg1"/>
          </a:solidFill>
          <a:latin typeface="Arial" charset="0"/>
        </a:defRPr>
      </a:lvl3pPr>
      <a:lvl4pPr algn="l" rtl="0" eaLnBrk="0" fontAlgn="base" hangingPunct="0">
        <a:spcBef>
          <a:spcPct val="0"/>
        </a:spcBef>
        <a:spcAft>
          <a:spcPct val="0"/>
        </a:spcAft>
        <a:defRPr sz="2400" b="1">
          <a:solidFill>
            <a:schemeClr val="bg1"/>
          </a:solidFill>
          <a:latin typeface="Arial" charset="0"/>
        </a:defRPr>
      </a:lvl4pPr>
      <a:lvl5pPr algn="l" rtl="0" eaLnBrk="0" fontAlgn="base" hangingPunct="0">
        <a:spcBef>
          <a:spcPct val="0"/>
        </a:spcBef>
        <a:spcAft>
          <a:spcPct val="0"/>
        </a:spcAft>
        <a:defRPr sz="2400" b="1">
          <a:solidFill>
            <a:schemeClr val="bg1"/>
          </a:solidFill>
          <a:latin typeface="Arial" charset="0"/>
        </a:defRPr>
      </a:lvl5pPr>
      <a:lvl6pPr marL="457200" algn="l" rtl="0" eaLnBrk="0" fontAlgn="base" hangingPunct="0">
        <a:spcBef>
          <a:spcPct val="0"/>
        </a:spcBef>
        <a:spcAft>
          <a:spcPct val="0"/>
        </a:spcAft>
        <a:defRPr sz="2400" b="1">
          <a:solidFill>
            <a:schemeClr val="bg1"/>
          </a:solidFill>
          <a:latin typeface="Arial" charset="0"/>
        </a:defRPr>
      </a:lvl6pPr>
      <a:lvl7pPr marL="914400" algn="l" rtl="0" eaLnBrk="0" fontAlgn="base" hangingPunct="0">
        <a:spcBef>
          <a:spcPct val="0"/>
        </a:spcBef>
        <a:spcAft>
          <a:spcPct val="0"/>
        </a:spcAft>
        <a:defRPr sz="2400" b="1">
          <a:solidFill>
            <a:schemeClr val="bg1"/>
          </a:solidFill>
          <a:latin typeface="Arial" charset="0"/>
        </a:defRPr>
      </a:lvl7pPr>
      <a:lvl8pPr marL="1371600" algn="l" rtl="0" eaLnBrk="0" fontAlgn="base" hangingPunct="0">
        <a:spcBef>
          <a:spcPct val="0"/>
        </a:spcBef>
        <a:spcAft>
          <a:spcPct val="0"/>
        </a:spcAft>
        <a:defRPr sz="2400" b="1">
          <a:solidFill>
            <a:schemeClr val="bg1"/>
          </a:solidFill>
          <a:latin typeface="Arial" charset="0"/>
        </a:defRPr>
      </a:lvl8pPr>
      <a:lvl9pPr marL="1828800" algn="l" rtl="0" eaLnBrk="0" fontAlgn="base" hangingPunct="0">
        <a:spcBef>
          <a:spcPct val="0"/>
        </a:spcBef>
        <a:spcAft>
          <a:spcPct val="0"/>
        </a:spcAft>
        <a:defRPr sz="24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j-lt"/>
        </a:defRPr>
      </a:lvl2pPr>
      <a:lvl3pPr marL="1143000" indent="-228600" algn="l" rtl="0" eaLnBrk="0" fontAlgn="base" hangingPunct="0">
        <a:spcBef>
          <a:spcPct val="20000"/>
        </a:spcBef>
        <a:spcAft>
          <a:spcPct val="0"/>
        </a:spcAft>
        <a:buChar char="•"/>
        <a:defRPr sz="2000">
          <a:solidFill>
            <a:schemeClr val="tx1"/>
          </a:solidFill>
          <a:latin typeface="+mj-lt"/>
        </a:defRPr>
      </a:lvl3pPr>
      <a:lvl4pPr marL="1600200" indent="-228600" algn="l" rtl="0" eaLnBrk="0" fontAlgn="base" hangingPunct="0">
        <a:spcBef>
          <a:spcPct val="20000"/>
        </a:spcBef>
        <a:spcAft>
          <a:spcPct val="0"/>
        </a:spcAft>
        <a:buChar char="–"/>
        <a:defRPr>
          <a:solidFill>
            <a:schemeClr val="tx1"/>
          </a:solidFill>
          <a:latin typeface="+mj-lt"/>
        </a:defRPr>
      </a:lvl4pPr>
      <a:lvl5pPr marL="2057400" indent="-228600" algn="l" rtl="0" eaLnBrk="0" fontAlgn="base" hangingPunct="0">
        <a:spcBef>
          <a:spcPct val="20000"/>
        </a:spcBef>
        <a:spcAft>
          <a:spcPct val="0"/>
        </a:spcAft>
        <a:buChar char="»"/>
        <a:defRPr>
          <a:solidFill>
            <a:schemeClr val="tx1"/>
          </a:solidFill>
          <a:latin typeface="+mj-lt"/>
        </a:defRPr>
      </a:lvl5pPr>
      <a:lvl6pPr marL="2514600" indent="-228600" algn="l" rtl="0" eaLnBrk="0" fontAlgn="base" hangingPunct="0">
        <a:spcBef>
          <a:spcPct val="20000"/>
        </a:spcBef>
        <a:spcAft>
          <a:spcPct val="0"/>
        </a:spcAft>
        <a:buChar char="»"/>
        <a:defRPr>
          <a:solidFill>
            <a:schemeClr val="tx1"/>
          </a:solidFill>
          <a:latin typeface="+mj-lt"/>
        </a:defRPr>
      </a:lvl6pPr>
      <a:lvl7pPr marL="2971800" indent="-228600" algn="l" rtl="0" eaLnBrk="0" fontAlgn="base" hangingPunct="0">
        <a:spcBef>
          <a:spcPct val="20000"/>
        </a:spcBef>
        <a:spcAft>
          <a:spcPct val="0"/>
        </a:spcAft>
        <a:buChar char="»"/>
        <a:defRPr>
          <a:solidFill>
            <a:schemeClr val="tx1"/>
          </a:solidFill>
          <a:latin typeface="+mj-lt"/>
        </a:defRPr>
      </a:lvl7pPr>
      <a:lvl8pPr marL="3429000" indent="-228600" algn="l" rtl="0" eaLnBrk="0" fontAlgn="base" hangingPunct="0">
        <a:spcBef>
          <a:spcPct val="20000"/>
        </a:spcBef>
        <a:spcAft>
          <a:spcPct val="0"/>
        </a:spcAft>
        <a:buChar char="»"/>
        <a:defRPr>
          <a:solidFill>
            <a:schemeClr val="tx1"/>
          </a:solidFill>
          <a:latin typeface="+mj-lt"/>
        </a:defRPr>
      </a:lvl8pPr>
      <a:lvl9pPr marL="3886200" indent="-228600" algn="l" rtl="0" eaLnBrk="0" fontAlgn="base" hangingPunct="0">
        <a:spcBef>
          <a:spcPct val="20000"/>
        </a:spcBef>
        <a:spcAft>
          <a:spcPct val="0"/>
        </a:spcAft>
        <a:buChar char="»"/>
        <a:defRPr>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fld id="{FD3E5CF3-A702-434D-816C-10799AB78E38}" type="slidenum">
              <a:rPr lang="en-US" altLang="en-US"/>
              <a:pPr/>
              <a:t>1</a:t>
            </a:fld>
            <a:endParaRPr lang="en-US" altLang="en-US"/>
          </a:p>
        </p:txBody>
      </p:sp>
      <p:sp>
        <p:nvSpPr>
          <p:cNvPr id="586756" name="Rectangle 4"/>
          <p:cNvSpPr>
            <a:spLocks noChangeArrowheads="1"/>
          </p:cNvSpPr>
          <p:nvPr/>
        </p:nvSpPr>
        <p:spPr bwMode="auto">
          <a:xfrm>
            <a:off x="849313" y="685800"/>
            <a:ext cx="2438400" cy="685800"/>
          </a:xfrm>
          <a:prstGeom prst="rect">
            <a:avLst/>
          </a:prstGeom>
          <a:solidFill>
            <a:srgbClr val="66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6757" name="Line 5"/>
          <p:cNvSpPr>
            <a:spLocks noChangeShapeType="1"/>
          </p:cNvSpPr>
          <p:nvPr/>
        </p:nvSpPr>
        <p:spPr bwMode="auto">
          <a:xfrm>
            <a:off x="0" y="685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6758" name="Text Box 6"/>
          <p:cNvSpPr txBox="1">
            <a:spLocks noChangeArrowheads="1"/>
          </p:cNvSpPr>
          <p:nvPr/>
        </p:nvSpPr>
        <p:spPr bwMode="auto">
          <a:xfrm>
            <a:off x="738188" y="1358900"/>
            <a:ext cx="2859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2"/>
                </a:solidFill>
                <a:latin typeface="Arial" charset="0"/>
              </a:rPr>
              <a:t>CONSULTATION 3</a:t>
            </a:r>
            <a:endParaRPr lang="en-US" altLang="en-US"/>
          </a:p>
        </p:txBody>
      </p:sp>
      <p:sp>
        <p:nvSpPr>
          <p:cNvPr id="586760" name="Text Box 8"/>
          <p:cNvSpPr txBox="1">
            <a:spLocks noChangeArrowheads="1"/>
          </p:cNvSpPr>
          <p:nvPr/>
        </p:nvSpPr>
        <p:spPr bwMode="auto">
          <a:xfrm>
            <a:off x="838200" y="2209800"/>
            <a:ext cx="7620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kumimoji="1" lang="en-US" altLang="en-US" sz="4800">
                <a:solidFill>
                  <a:srgbClr val="800080"/>
                </a:solidFill>
              </a:rPr>
              <a:t>Physical DFD, Network Architecture DFD, and Data Distribution Architecture Diagram</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047863D-8F77-4CC3-9913-D7D42348B498}" type="slidenum">
              <a:rPr lang="en-US" altLang="en-US"/>
              <a:pPr/>
              <a:t>10</a:t>
            </a:fld>
            <a:endParaRPr lang="en-US" altLang="en-US"/>
          </a:p>
        </p:txBody>
      </p:sp>
      <p:sp>
        <p:nvSpPr>
          <p:cNvPr id="599042" name="Rectangle 2"/>
          <p:cNvSpPr>
            <a:spLocks noGrp="1" noChangeArrowheads="1"/>
          </p:cNvSpPr>
          <p:nvPr>
            <p:ph type="title"/>
          </p:nvPr>
        </p:nvSpPr>
        <p:spPr/>
        <p:txBody>
          <a:bodyPr/>
          <a:lstStyle/>
          <a:p>
            <a:r>
              <a:rPr lang="en-US" altLang="en-US"/>
              <a:t>Sample Physical Data Flows</a:t>
            </a:r>
          </a:p>
        </p:txBody>
      </p:sp>
      <p:pic>
        <p:nvPicPr>
          <p:cNvPr id="599044" name="Picture 4" descr="11-2a"/>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95400" y="685800"/>
            <a:ext cx="6858000" cy="6013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7379AE3-6C1E-4E49-ACAA-82ED2F9B27C1}" type="slidenum">
              <a:rPr lang="en-US" altLang="en-US"/>
              <a:pPr/>
              <a:t>11</a:t>
            </a:fld>
            <a:endParaRPr lang="en-US" altLang="en-US"/>
          </a:p>
        </p:txBody>
      </p:sp>
      <p:sp>
        <p:nvSpPr>
          <p:cNvPr id="600066" name="Rectangle 2"/>
          <p:cNvSpPr>
            <a:spLocks noGrp="1" noChangeArrowheads="1"/>
          </p:cNvSpPr>
          <p:nvPr>
            <p:ph type="title"/>
          </p:nvPr>
        </p:nvSpPr>
        <p:spPr/>
        <p:txBody>
          <a:bodyPr/>
          <a:lstStyle/>
          <a:p>
            <a:r>
              <a:rPr lang="en-US" altLang="en-US"/>
              <a:t>Sample Physical Data Flows (continued)</a:t>
            </a:r>
          </a:p>
        </p:txBody>
      </p:sp>
      <p:pic>
        <p:nvPicPr>
          <p:cNvPr id="600068" name="Picture 4" descr="11-2b"/>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762000"/>
            <a:ext cx="7924800" cy="5895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3428165-36E3-4E36-A46F-28EB931ABE60}" type="slidenum">
              <a:rPr lang="en-US" altLang="en-US"/>
              <a:pPr/>
              <a:t>12</a:t>
            </a:fld>
            <a:endParaRPr lang="en-US" altLang="en-US"/>
          </a:p>
        </p:txBody>
      </p:sp>
      <p:sp>
        <p:nvSpPr>
          <p:cNvPr id="614402" name="Rectangle 2"/>
          <p:cNvSpPr>
            <a:spLocks noGrp="1" noChangeArrowheads="1"/>
          </p:cNvSpPr>
          <p:nvPr>
            <p:ph type="title"/>
          </p:nvPr>
        </p:nvSpPr>
        <p:spPr/>
        <p:txBody>
          <a:bodyPr/>
          <a:lstStyle/>
          <a:p>
            <a:r>
              <a:rPr lang="en-US" altLang="en-US"/>
              <a:t>Physical External Agents and Data Stores</a:t>
            </a:r>
          </a:p>
        </p:txBody>
      </p:sp>
      <p:sp>
        <p:nvSpPr>
          <p:cNvPr id="614404" name="Rectangle 4"/>
          <p:cNvSpPr>
            <a:spLocks noGrp="1" noChangeArrowheads="1"/>
          </p:cNvSpPr>
          <p:nvPr>
            <p:ph type="body" idx="1"/>
          </p:nvPr>
        </p:nvSpPr>
        <p:spPr bwMode="white">
          <a:xfrm>
            <a:off x="685800" y="914400"/>
            <a:ext cx="7620000" cy="5638800"/>
          </a:xfrm>
          <a:noFill/>
          <a:ln/>
        </p:spPr>
        <p:txBody>
          <a:bodyPr/>
          <a:lstStyle/>
          <a:p>
            <a:pPr marL="0" indent="0">
              <a:buFontTx/>
              <a:buNone/>
            </a:pPr>
            <a:r>
              <a:rPr lang="en-US" altLang="en-US"/>
              <a:t>Physical external agents are carried over from the logical DFD models.</a:t>
            </a:r>
          </a:p>
          <a:p>
            <a:pPr lvl="1"/>
            <a:r>
              <a:rPr lang="en-US" altLang="en-US"/>
              <a:t>If scope changes, the logical models should be changed before the physical models are drawn.</a:t>
            </a:r>
          </a:p>
          <a:p>
            <a:pPr marL="0" indent="0">
              <a:buFontTx/>
              <a:buNone/>
            </a:pPr>
            <a:r>
              <a:rPr lang="en-US" altLang="en-US"/>
              <a:t>A physical data store represents the planned implementation of one of:</a:t>
            </a:r>
          </a:p>
          <a:p>
            <a:pPr lvl="1"/>
            <a:r>
              <a:rPr lang="en-US" altLang="en-US"/>
              <a:t>A database</a:t>
            </a:r>
          </a:p>
          <a:p>
            <a:pPr lvl="1"/>
            <a:r>
              <a:rPr lang="en-US" altLang="en-US"/>
              <a:t>A table in a database</a:t>
            </a:r>
          </a:p>
          <a:p>
            <a:pPr lvl="1"/>
            <a:r>
              <a:rPr lang="en-US" altLang="en-US"/>
              <a:t>A computer file</a:t>
            </a:r>
          </a:p>
          <a:p>
            <a:pPr lvl="1"/>
            <a:r>
              <a:rPr lang="en-US" altLang="en-US"/>
              <a:t>A tape or media backup of anything important</a:t>
            </a:r>
          </a:p>
          <a:p>
            <a:pPr lvl="1"/>
            <a:r>
              <a:rPr lang="en-US" altLang="en-US"/>
              <a:t>A temporary file or batch</a:t>
            </a:r>
          </a:p>
          <a:p>
            <a:pPr lvl="1"/>
            <a:r>
              <a:rPr lang="en-US" altLang="en-US"/>
              <a:t>Any type of noncomputerized file</a:t>
            </a:r>
            <a:br>
              <a:rPr lang="en-US" altLang="en-US"/>
            </a:br>
            <a:endParaRPr lang="en-US" altLang="en-US"/>
          </a:p>
        </p:txBody>
      </p:sp>
    </p:spTree>
  </p:cSld>
  <p:clrMapOvr>
    <a:masterClrMapping/>
  </p:clrMapOvr>
  <p:transition>
    <p:strip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6B3F73-C42A-401C-A79B-1C0251BBECA5}" type="slidenum">
              <a:rPr lang="en-US" altLang="en-US"/>
              <a:pPr/>
              <a:t>13</a:t>
            </a:fld>
            <a:endParaRPr lang="en-US" altLang="en-US"/>
          </a:p>
        </p:txBody>
      </p:sp>
      <p:sp>
        <p:nvSpPr>
          <p:cNvPr id="613378" name="Rectangle 2"/>
          <p:cNvSpPr>
            <a:spLocks noGrp="1" noChangeArrowheads="1"/>
          </p:cNvSpPr>
          <p:nvPr>
            <p:ph type="title"/>
          </p:nvPr>
        </p:nvSpPr>
        <p:spPr/>
        <p:txBody>
          <a:bodyPr/>
          <a:lstStyle/>
          <a:p>
            <a:r>
              <a:rPr lang="en-US" altLang="en-US"/>
              <a:t>Physical Data Store Notation</a:t>
            </a:r>
          </a:p>
        </p:txBody>
      </p:sp>
      <p:graphicFrame>
        <p:nvGraphicFramePr>
          <p:cNvPr id="613380" name="Object 4"/>
          <p:cNvGraphicFramePr>
            <a:graphicFrameLocks noChangeAspect="1"/>
          </p:cNvGraphicFramePr>
          <p:nvPr>
            <p:ph idx="1"/>
          </p:nvPr>
        </p:nvGraphicFramePr>
        <p:xfrm>
          <a:off x="1981200" y="1524000"/>
          <a:ext cx="5334000" cy="4019550"/>
        </p:xfrm>
        <a:graphic>
          <a:graphicData uri="http://schemas.openxmlformats.org/presentationml/2006/ole">
            <mc:AlternateContent xmlns:mc="http://schemas.openxmlformats.org/markup-compatibility/2006">
              <mc:Choice xmlns:v="urn:schemas-microsoft-com:vml" Requires="v">
                <p:oleObj spid="_x0000_s613382" name="Document" r:id="rId3" imgW="2139840" imgH="1612440" progId="Word.Document.8">
                  <p:embed/>
                </p:oleObj>
              </mc:Choice>
              <mc:Fallback>
                <p:oleObj name="Document" r:id="rId3" imgW="2139840" imgH="161244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524000"/>
                        <a:ext cx="5334000"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trip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B331DB9-067D-4BEE-8CAA-1754E1F40438}" type="slidenum">
              <a:rPr lang="en-US" altLang="en-US"/>
              <a:pPr/>
              <a:t>14</a:t>
            </a:fld>
            <a:endParaRPr lang="en-US" altLang="en-US"/>
          </a:p>
        </p:txBody>
      </p:sp>
      <p:sp>
        <p:nvSpPr>
          <p:cNvPr id="612354" name="Rectangle 2"/>
          <p:cNvSpPr>
            <a:spLocks noGrp="1" noChangeArrowheads="1"/>
          </p:cNvSpPr>
          <p:nvPr>
            <p:ph type="title"/>
          </p:nvPr>
        </p:nvSpPr>
        <p:spPr/>
        <p:txBody>
          <a:bodyPr/>
          <a:lstStyle/>
          <a:p>
            <a:r>
              <a:rPr lang="en-US" altLang="en-US"/>
              <a:t>Physical Data Store Implementations</a:t>
            </a:r>
          </a:p>
        </p:txBody>
      </p:sp>
      <p:pic>
        <p:nvPicPr>
          <p:cNvPr id="612356" name="Picture 4" descr="whi15393_1103"/>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762000"/>
            <a:ext cx="6629400" cy="6096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63D266F-D637-43AD-B024-56B9A84BB010}" type="slidenum">
              <a:rPr lang="en-US" altLang="en-US"/>
              <a:pPr/>
              <a:t>15</a:t>
            </a:fld>
            <a:endParaRPr lang="en-US" altLang="en-US"/>
          </a:p>
        </p:txBody>
      </p:sp>
      <p:sp>
        <p:nvSpPr>
          <p:cNvPr id="611330" name="Rectangle 2"/>
          <p:cNvSpPr>
            <a:spLocks noGrp="1" noChangeArrowheads="1"/>
          </p:cNvSpPr>
          <p:nvPr>
            <p:ph type="title"/>
          </p:nvPr>
        </p:nvSpPr>
        <p:spPr/>
        <p:txBody>
          <a:bodyPr/>
          <a:lstStyle/>
          <a:p>
            <a:r>
              <a:rPr lang="en-US" altLang="en-US"/>
              <a:t>Sample Physical Data Flow Diagram</a:t>
            </a:r>
          </a:p>
        </p:txBody>
      </p:sp>
      <p:pic>
        <p:nvPicPr>
          <p:cNvPr id="611332" name="Picture 4" descr="whi15393_1007"/>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838200"/>
            <a:ext cx="8458200" cy="5772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2AC0DC-6DD9-44C2-AD77-6AF5D30123EE}" type="slidenum">
              <a:rPr lang="en-US" altLang="en-US"/>
              <a:pPr/>
              <a:t>16</a:t>
            </a:fld>
            <a:endParaRPr lang="en-US" altLang="en-US"/>
          </a:p>
        </p:txBody>
      </p:sp>
      <p:sp>
        <p:nvSpPr>
          <p:cNvPr id="610306" name="Rectangle 2"/>
          <p:cNvSpPr>
            <a:spLocks noGrp="1" noChangeArrowheads="1"/>
          </p:cNvSpPr>
          <p:nvPr>
            <p:ph type="title"/>
          </p:nvPr>
        </p:nvSpPr>
        <p:spPr/>
        <p:txBody>
          <a:bodyPr/>
          <a:lstStyle/>
          <a:p>
            <a:r>
              <a:rPr lang="en-US" altLang="en-US"/>
              <a:t>The Network Architecture DFD</a:t>
            </a:r>
          </a:p>
        </p:txBody>
      </p:sp>
      <p:sp>
        <p:nvSpPr>
          <p:cNvPr id="610308" name="Rectangle 4"/>
          <p:cNvSpPr>
            <a:spLocks noGrp="1" noChangeArrowheads="1"/>
          </p:cNvSpPr>
          <p:nvPr>
            <p:ph type="body" idx="1"/>
          </p:nvPr>
        </p:nvSpPr>
        <p:spPr bwMode="white">
          <a:xfrm>
            <a:off x="1066800" y="1447800"/>
            <a:ext cx="7391400" cy="3352800"/>
          </a:xfrm>
          <a:noFill/>
          <a:ln/>
        </p:spPr>
        <p:txBody>
          <a:bodyPr/>
          <a:lstStyle/>
          <a:p>
            <a:pPr marL="0" indent="0">
              <a:buFontTx/>
              <a:buNone/>
            </a:pPr>
            <a:r>
              <a:rPr lang="en-US" altLang="en-US"/>
              <a:t>A </a:t>
            </a:r>
            <a:r>
              <a:rPr lang="en-US" altLang="en-US" b="1"/>
              <a:t>network architecture</a:t>
            </a:r>
            <a:r>
              <a:rPr lang="en-US" altLang="en-US"/>
              <a:t> is documented as a physical DFD that allocates processors (clients and servers) and possibly devices (machines and robots) across a network and establishes (1) the connectivity between clients and servers, and (2) where users will interface with the processors.</a:t>
            </a:r>
          </a:p>
        </p:txBody>
      </p:sp>
    </p:spTree>
  </p:cSld>
  <p:clrMapOvr>
    <a:masterClrMapping/>
  </p:clrMapOvr>
  <p:transition>
    <p:strip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24C19C7-7E0C-44C7-9282-5727268D1C39}" type="slidenum">
              <a:rPr lang="en-US" altLang="en-US"/>
              <a:pPr/>
              <a:t>17</a:t>
            </a:fld>
            <a:endParaRPr lang="en-US" altLang="en-US"/>
          </a:p>
        </p:txBody>
      </p:sp>
      <p:sp>
        <p:nvSpPr>
          <p:cNvPr id="609282" name="Rectangle 2"/>
          <p:cNvSpPr>
            <a:spLocks noGrp="1" noChangeArrowheads="1"/>
          </p:cNvSpPr>
          <p:nvPr>
            <p:ph type="title"/>
          </p:nvPr>
        </p:nvSpPr>
        <p:spPr/>
        <p:txBody>
          <a:bodyPr/>
          <a:lstStyle/>
          <a:p>
            <a:r>
              <a:rPr lang="en-US" altLang="en-US"/>
              <a:t>Network Architecture DFD</a:t>
            </a:r>
          </a:p>
        </p:txBody>
      </p:sp>
      <p:sp>
        <p:nvSpPr>
          <p:cNvPr id="609284" name="Rectangle 4"/>
          <p:cNvSpPr>
            <a:spLocks noGrp="1" noChangeArrowheads="1"/>
          </p:cNvSpPr>
          <p:nvPr>
            <p:ph type="body" idx="1"/>
          </p:nvPr>
        </p:nvSpPr>
        <p:spPr bwMode="white">
          <a:xfrm>
            <a:off x="609600" y="1066800"/>
            <a:ext cx="8077200" cy="4953000"/>
          </a:xfrm>
          <a:noFill/>
          <a:ln/>
        </p:spPr>
        <p:txBody>
          <a:bodyPr/>
          <a:lstStyle/>
          <a:p>
            <a:pPr>
              <a:lnSpc>
                <a:spcPct val="80000"/>
              </a:lnSpc>
              <a:buFontTx/>
              <a:buNone/>
            </a:pPr>
            <a:r>
              <a:rPr lang="en-US" altLang="en-US" sz="2400"/>
              <a:t>A network architecture DFD, typically the first physical DFD to be drawn, is a physical data flow diagram that allocates processors (clients and servers) and devices (e.g., machines and robots) to a network and establishes (1) the connectivity between the clients and servers and (2) where users will interact with the processors (usually only the clients).</a:t>
            </a:r>
          </a:p>
          <a:p>
            <a:pPr>
              <a:lnSpc>
                <a:spcPct val="80000"/>
              </a:lnSpc>
              <a:buFontTx/>
              <a:buNone/>
            </a:pPr>
            <a:r>
              <a:rPr lang="en-US" altLang="en-US" sz="2400"/>
              <a:t>To identify the processors and their locations, the developer utilizes two resources:</a:t>
            </a:r>
          </a:p>
          <a:p>
            <a:pPr>
              <a:lnSpc>
                <a:spcPct val="80000"/>
              </a:lnSpc>
            </a:pPr>
            <a:r>
              <a:rPr lang="en-US" altLang="en-US" sz="2400"/>
              <a:t> If an enterprise information technology architecture exists, that architecture likely specifies the client/server vision that should be targeted.</a:t>
            </a:r>
          </a:p>
          <a:p>
            <a:pPr>
              <a:lnSpc>
                <a:spcPct val="80000"/>
              </a:lnSpc>
            </a:pPr>
            <a:r>
              <a:rPr lang="en-US" altLang="en-US" sz="2400"/>
              <a:t> The advice of competent network managers and/or specialists should be solicited to determine what's in place, what's possible, and what impact the system may have on the computer network.</a:t>
            </a:r>
          </a:p>
        </p:txBody>
      </p:sp>
    </p:spTree>
  </p:cSld>
  <p:clrMapOvr>
    <a:masterClrMapping/>
  </p:clrMapOvr>
  <p:transition>
    <p:strip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9DE4D4C-B883-4B39-AAB2-6001B00EA9D3}" type="slidenum">
              <a:rPr lang="en-US" altLang="en-US"/>
              <a:pPr/>
              <a:t>18</a:t>
            </a:fld>
            <a:endParaRPr lang="en-US" altLang="en-US"/>
          </a:p>
        </p:txBody>
      </p:sp>
      <p:sp>
        <p:nvSpPr>
          <p:cNvPr id="608258" name="Rectangle 2"/>
          <p:cNvSpPr>
            <a:spLocks noGrp="1" noChangeArrowheads="1"/>
          </p:cNvSpPr>
          <p:nvPr>
            <p:ph type="title"/>
          </p:nvPr>
        </p:nvSpPr>
        <p:spPr/>
        <p:txBody>
          <a:bodyPr/>
          <a:lstStyle/>
          <a:p>
            <a:r>
              <a:rPr lang="en-US" altLang="en-US"/>
              <a:t>Network Architecture DFD</a:t>
            </a:r>
          </a:p>
        </p:txBody>
      </p:sp>
      <p:sp>
        <p:nvSpPr>
          <p:cNvPr id="608260" name="Rectangle 4"/>
          <p:cNvSpPr>
            <a:spLocks noGrp="1" noChangeArrowheads="1"/>
          </p:cNvSpPr>
          <p:nvPr>
            <p:ph type="body" idx="1"/>
          </p:nvPr>
        </p:nvSpPr>
        <p:spPr bwMode="white">
          <a:xfrm>
            <a:off x="762000" y="1066800"/>
            <a:ext cx="8001000" cy="5257800"/>
          </a:xfrm>
          <a:noFill/>
          <a:ln/>
        </p:spPr>
        <p:txBody>
          <a:bodyPr/>
          <a:lstStyle/>
          <a:p>
            <a:pPr>
              <a:lnSpc>
                <a:spcPct val="80000"/>
              </a:lnSpc>
              <a:buFontTx/>
              <a:buNone/>
            </a:pPr>
            <a:r>
              <a:rPr lang="en-US" altLang="en-US" sz="2200"/>
              <a:t>Network architecture DFDs need to be labeled to show somewhat different information than normal DFDs.  They don't show specific data flows per se.  Instead, they show highways over which data flows may travel in either direction.  Also, network topology DFDs indicate the following:</a:t>
            </a:r>
          </a:p>
          <a:p>
            <a:pPr>
              <a:lnSpc>
                <a:spcPct val="80000"/>
              </a:lnSpc>
            </a:pPr>
            <a:r>
              <a:rPr lang="en-US" altLang="en-US" sz="2200"/>
              <a:t>Servers and their physical locations.  Servers are not always located at the sites indicated on a location connectivity diagram.  Network staff access to servers is usually an issue.  Some network management tasks can be accomplished remotely, and some tasks also require hands-on access.</a:t>
            </a:r>
          </a:p>
          <a:p>
            <a:pPr>
              <a:lnSpc>
                <a:spcPct val="80000"/>
              </a:lnSpc>
            </a:pPr>
            <a:r>
              <a:rPr lang="en-US" altLang="en-US" sz="2200"/>
              <a:t>Clients and their physical locations.  In this case, the location connectivity diagram is useful in identifying “classes” of like users (e.g., ORDER CLERKS,    SALES REPRESENTATIVES, etc.) who will be serviced by similar clients.  A single processor should represent the entire class at a single location.  The same class may be replicated in multiple locations.  For example, you would expect each sales region to have similar types of employees.</a:t>
            </a:r>
          </a:p>
        </p:txBody>
      </p:sp>
    </p:spTree>
  </p:cSld>
  <p:clrMapOvr>
    <a:masterClrMapping/>
  </p:clrMapOvr>
  <p:transition>
    <p:strip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FE31715-1E8E-4909-BC65-E087309A09B8}" type="slidenum">
              <a:rPr lang="en-US" altLang="en-US"/>
              <a:pPr/>
              <a:t>19</a:t>
            </a:fld>
            <a:endParaRPr lang="en-US" altLang="en-US"/>
          </a:p>
        </p:txBody>
      </p:sp>
      <p:sp>
        <p:nvSpPr>
          <p:cNvPr id="607234" name="Rectangle 2"/>
          <p:cNvSpPr>
            <a:spLocks noGrp="1" noChangeArrowheads="1"/>
          </p:cNvSpPr>
          <p:nvPr>
            <p:ph type="title"/>
          </p:nvPr>
        </p:nvSpPr>
        <p:spPr/>
        <p:txBody>
          <a:bodyPr/>
          <a:lstStyle/>
          <a:p>
            <a:r>
              <a:rPr lang="en-US" altLang="en-US"/>
              <a:t>Network Architecture DFD</a:t>
            </a:r>
          </a:p>
        </p:txBody>
      </p:sp>
      <p:sp>
        <p:nvSpPr>
          <p:cNvPr id="607236" name="Rectangle 4"/>
          <p:cNvSpPr>
            <a:spLocks noGrp="1" noChangeArrowheads="1"/>
          </p:cNvSpPr>
          <p:nvPr>
            <p:ph type="body" idx="1"/>
          </p:nvPr>
        </p:nvSpPr>
        <p:spPr bwMode="white">
          <a:xfrm>
            <a:off x="1066800" y="1066800"/>
            <a:ext cx="7467600" cy="4800600"/>
          </a:xfrm>
          <a:noFill/>
          <a:ln/>
        </p:spPr>
        <p:txBody>
          <a:bodyPr/>
          <a:lstStyle/>
          <a:p>
            <a:pPr>
              <a:lnSpc>
                <a:spcPct val="80000"/>
              </a:lnSpc>
            </a:pPr>
            <a:r>
              <a:rPr lang="en-US" altLang="en-US" sz="2200"/>
              <a:t>Processor specifications.  The repository descriptions of processors can be used to define processor specifications such as RAM, hard disk capacity, and display.</a:t>
            </a:r>
          </a:p>
          <a:p>
            <a:pPr>
              <a:lnSpc>
                <a:spcPct val="80000"/>
              </a:lnSpc>
            </a:pPr>
            <a:r>
              <a:rPr lang="en-US" altLang="en-US" sz="2200"/>
              <a:t>Transport protocols.  Connections are labeled with transport protocols (e.g.,    TCP/IP) and other relevant physical parameters.</a:t>
            </a:r>
          </a:p>
          <a:p>
            <a:pPr>
              <a:lnSpc>
                <a:spcPct val="80000"/>
              </a:lnSpc>
            </a:pPr>
            <a:endParaRPr lang="en-US" altLang="en-US" sz="2200"/>
          </a:p>
          <a:p>
            <a:pPr>
              <a:lnSpc>
                <a:spcPct val="80000"/>
              </a:lnSpc>
              <a:buFontTx/>
              <a:buNone/>
            </a:pPr>
            <a:r>
              <a:rPr lang="en-US" altLang="en-US"/>
              <a:t>The network topology DFD can be used to either design a computer network, or to document the design of an existing computer network.  In either case, the network is being modeled so that we can subsequently assign information system processes, data stores, and data flows to servers on the network.</a:t>
            </a:r>
          </a:p>
        </p:txBody>
      </p:sp>
    </p:spTree>
  </p:cSld>
  <p:clrMapOvr>
    <a:masterClrMapping/>
  </p:clrMapOvr>
  <p:transition>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DC55E87-0347-4FFF-B684-4590D154AA66}" type="slidenum">
              <a:rPr lang="en-US" altLang="en-US"/>
              <a:pPr/>
              <a:t>2</a:t>
            </a:fld>
            <a:endParaRPr lang="en-US" altLang="en-US"/>
          </a:p>
        </p:txBody>
      </p:sp>
      <p:sp>
        <p:nvSpPr>
          <p:cNvPr id="588802" name="Rectangle 2"/>
          <p:cNvSpPr>
            <a:spLocks noGrp="1" noChangeArrowheads="1"/>
          </p:cNvSpPr>
          <p:nvPr>
            <p:ph type="title"/>
          </p:nvPr>
        </p:nvSpPr>
        <p:spPr/>
        <p:txBody>
          <a:bodyPr/>
          <a:lstStyle/>
          <a:p>
            <a:r>
              <a:rPr lang="en-US" altLang="en-US"/>
              <a:t>Physical Data Flow Diagrams (DFDs)</a:t>
            </a:r>
          </a:p>
        </p:txBody>
      </p:sp>
      <p:sp>
        <p:nvSpPr>
          <p:cNvPr id="588804" name="Rectangle 4"/>
          <p:cNvSpPr>
            <a:spLocks noGrp="1" noChangeArrowheads="1"/>
          </p:cNvSpPr>
          <p:nvPr>
            <p:ph type="body" idx="1"/>
          </p:nvPr>
        </p:nvSpPr>
        <p:spPr bwMode="white">
          <a:xfrm>
            <a:off x="990600" y="1295400"/>
            <a:ext cx="7620000" cy="3810000"/>
          </a:xfrm>
          <a:noFill/>
          <a:ln/>
        </p:spPr>
        <p:txBody>
          <a:bodyPr/>
          <a:lstStyle/>
          <a:p>
            <a:pPr marL="0" indent="0">
              <a:buFontTx/>
              <a:buNone/>
            </a:pPr>
            <a:r>
              <a:rPr lang="en-US" altLang="en-US" sz="3200" b="1"/>
              <a:t>Physical data flow diagrams (DFDs)</a:t>
            </a:r>
            <a:r>
              <a:rPr lang="en-US" altLang="en-US" sz="3200"/>
              <a:t> model the technical and human decisions to be implemented as part of an information system. They communicate technical choices and other design decisions to those who will actually construct and implement the system.</a:t>
            </a:r>
          </a:p>
        </p:txBody>
      </p:sp>
    </p:spTree>
  </p:cSld>
  <p:clrMapOvr>
    <a:masterClrMapping/>
  </p:clrMapOvr>
  <p:transition>
    <p:strip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6F4257C-1BBB-4362-AD7D-E8CBFBE13531}" type="slidenum">
              <a:rPr lang="en-US" altLang="en-US"/>
              <a:pPr/>
              <a:t>20</a:t>
            </a:fld>
            <a:endParaRPr lang="en-US" altLang="en-US"/>
          </a:p>
        </p:txBody>
      </p:sp>
      <p:sp>
        <p:nvSpPr>
          <p:cNvPr id="606210" name="Rectangle 2"/>
          <p:cNvSpPr>
            <a:spLocks noGrp="1" noChangeArrowheads="1"/>
          </p:cNvSpPr>
          <p:nvPr>
            <p:ph type="title"/>
          </p:nvPr>
        </p:nvSpPr>
        <p:spPr/>
        <p:txBody>
          <a:bodyPr/>
          <a:lstStyle/>
          <a:p>
            <a:r>
              <a:rPr lang="en-US" altLang="en-US" sz="1700"/>
              <a:t>Sample Network Architecture DFD</a:t>
            </a:r>
          </a:p>
        </p:txBody>
      </p:sp>
      <p:pic>
        <p:nvPicPr>
          <p:cNvPr id="606212" name="Picture 4" descr="NetArcDFD"/>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804863"/>
            <a:ext cx="8305800" cy="6053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6F0E6AA-7AC1-4FD0-A540-3AC4734BEC30}" type="slidenum">
              <a:rPr lang="en-US" altLang="en-US"/>
              <a:pPr/>
              <a:t>21</a:t>
            </a:fld>
            <a:endParaRPr lang="en-US" altLang="en-US"/>
          </a:p>
        </p:txBody>
      </p:sp>
      <p:sp>
        <p:nvSpPr>
          <p:cNvPr id="598018" name="Rectangle 2"/>
          <p:cNvSpPr>
            <a:spLocks noGrp="1" noChangeArrowheads="1"/>
          </p:cNvSpPr>
          <p:nvPr>
            <p:ph type="title"/>
          </p:nvPr>
        </p:nvSpPr>
        <p:spPr/>
        <p:txBody>
          <a:bodyPr/>
          <a:lstStyle/>
          <a:p>
            <a:r>
              <a:rPr lang="en-US" altLang="en-US" sz="1800"/>
              <a:t>Data Distribution Architecture/Technology Assignment Diagram</a:t>
            </a:r>
          </a:p>
        </p:txBody>
      </p:sp>
      <p:sp>
        <p:nvSpPr>
          <p:cNvPr id="598020" name="Rectangle 4"/>
          <p:cNvSpPr>
            <a:spLocks noGrp="1" noChangeArrowheads="1"/>
          </p:cNvSpPr>
          <p:nvPr>
            <p:ph type="body" idx="1"/>
          </p:nvPr>
        </p:nvSpPr>
        <p:spPr bwMode="white">
          <a:xfrm>
            <a:off x="838200" y="1143000"/>
            <a:ext cx="7696200" cy="4876800"/>
          </a:xfrm>
          <a:noFill/>
          <a:ln/>
        </p:spPr>
        <p:txBody>
          <a:bodyPr/>
          <a:lstStyle/>
          <a:p>
            <a:pPr>
              <a:lnSpc>
                <a:spcPct val="80000"/>
              </a:lnSpc>
              <a:buFontTx/>
              <a:buNone/>
            </a:pPr>
            <a:r>
              <a:rPr lang="en-US" altLang="en-US" sz="2000"/>
              <a:t>The next step is to distribute data stores to the network processors.  The required logical data stores are already known from systems analysis -  as data stores on the logical DFDs or as entities on the logical ERDs.  We need only determine where each will be physically stored and how they will be implemented.</a:t>
            </a:r>
          </a:p>
          <a:p>
            <a:pPr>
              <a:lnSpc>
                <a:spcPct val="80000"/>
              </a:lnSpc>
            </a:pPr>
            <a:endParaRPr lang="en-US" altLang="en-US" sz="2000"/>
          </a:p>
          <a:p>
            <a:pPr>
              <a:lnSpc>
                <a:spcPct val="80000"/>
              </a:lnSpc>
              <a:buFontTx/>
              <a:buNone/>
            </a:pPr>
            <a:r>
              <a:rPr lang="en-US" altLang="en-US" sz="2000"/>
              <a:t>To distribute the data and assign their implementation methods, the developers utilize three resources:</a:t>
            </a:r>
          </a:p>
          <a:p>
            <a:pPr>
              <a:lnSpc>
                <a:spcPct val="80000"/>
              </a:lnSpc>
            </a:pPr>
            <a:r>
              <a:rPr lang="en-US" altLang="en-US" sz="2000"/>
              <a:t>If available, data distribution matrices from systems analysis model the data needs at business locations from a technology-independent perspective.</a:t>
            </a:r>
          </a:p>
          <a:p>
            <a:pPr>
              <a:lnSpc>
                <a:spcPct val="80000"/>
              </a:lnSpc>
            </a:pPr>
            <a:r>
              <a:rPr lang="en-US" altLang="en-US" sz="2000"/>
              <a:t>If an enterprise information technology architecture exists, that architecture likely specifies the database vision and technologies that should be targeted.</a:t>
            </a:r>
          </a:p>
          <a:p>
            <a:pPr>
              <a:lnSpc>
                <a:spcPct val="80000"/>
              </a:lnSpc>
            </a:pPr>
            <a:r>
              <a:rPr lang="en-US" altLang="en-US" sz="2000"/>
              <a:t>The advice of data and database administrators should be solicited to determine what's in place, what's possible, and what impact the database may have on the overall system.</a:t>
            </a:r>
          </a:p>
        </p:txBody>
      </p:sp>
    </p:spTree>
  </p:cSld>
  <p:clrMapOvr>
    <a:masterClrMapping/>
  </p:clrMapOvr>
  <p:transition>
    <p:strip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275F9DA-201E-4779-BD6B-277A51604B47}" type="slidenum">
              <a:rPr lang="en-US" altLang="en-US"/>
              <a:pPr/>
              <a:t>22</a:t>
            </a:fld>
            <a:endParaRPr lang="en-US" altLang="en-US"/>
          </a:p>
        </p:txBody>
      </p:sp>
      <p:sp>
        <p:nvSpPr>
          <p:cNvPr id="615426" name="Rectangle 2"/>
          <p:cNvSpPr>
            <a:spLocks noGrp="1" noChangeArrowheads="1"/>
          </p:cNvSpPr>
          <p:nvPr>
            <p:ph type="title"/>
          </p:nvPr>
        </p:nvSpPr>
        <p:spPr/>
        <p:txBody>
          <a:bodyPr/>
          <a:lstStyle/>
          <a:p>
            <a:r>
              <a:rPr lang="en-US" altLang="en-US" sz="1800"/>
              <a:t>Data Distribution Architecture/Technology Assignment Diagram</a:t>
            </a:r>
          </a:p>
        </p:txBody>
      </p:sp>
      <p:sp>
        <p:nvSpPr>
          <p:cNvPr id="615428" name="Rectangle 4"/>
          <p:cNvSpPr>
            <a:spLocks noGrp="1" noChangeArrowheads="1"/>
          </p:cNvSpPr>
          <p:nvPr>
            <p:ph type="body" idx="1"/>
          </p:nvPr>
        </p:nvSpPr>
        <p:spPr bwMode="white">
          <a:xfrm>
            <a:off x="609600" y="1066800"/>
            <a:ext cx="8001000" cy="5334000"/>
          </a:xfrm>
          <a:noFill/>
          <a:ln/>
        </p:spPr>
        <p:txBody>
          <a:bodyPr/>
          <a:lstStyle/>
          <a:p>
            <a:pPr>
              <a:lnSpc>
                <a:spcPct val="80000"/>
              </a:lnSpc>
              <a:buFontTx/>
              <a:buNone/>
            </a:pPr>
            <a:r>
              <a:rPr lang="en-US" altLang="en-US" sz="2500"/>
              <a:t>The distribution options were described earlier in the chapter and are summarized as follows:</a:t>
            </a:r>
          </a:p>
          <a:p>
            <a:pPr>
              <a:lnSpc>
                <a:spcPct val="80000"/>
              </a:lnSpc>
            </a:pPr>
            <a:r>
              <a:rPr lang="en-US" altLang="en-US" sz="2300"/>
              <a:t>Store all data on a single server.  In this case, the database (consisting of multiple tables) should be named, and that named database and its implementation method (e.g., Oracle: dbmemberservices) should be added to the physical DFD and connected to the appropriate processor.</a:t>
            </a:r>
          </a:p>
          <a:p>
            <a:pPr>
              <a:lnSpc>
                <a:spcPct val="80000"/>
              </a:lnSpc>
            </a:pPr>
            <a:r>
              <a:rPr lang="en-US" altLang="en-US" sz="2300"/>
              <a:t>Store specific tables on different servers.  in this case, and for clarity's sake, we should record each table as a data store on the physical DFD and connect each to the appropriate server.</a:t>
            </a:r>
          </a:p>
          <a:p>
            <a:pPr>
              <a:lnSpc>
                <a:spcPct val="80000"/>
              </a:lnSpc>
            </a:pPr>
            <a:r>
              <a:rPr lang="en-US" altLang="en-US" sz="2300"/>
              <a:t>Store subsets of specific tables on different servers.  In this case we record the tables exactly as above except that we indicate which tables are subsets of the total set of records.  For example, the label DB2: “</a:t>
            </a:r>
            <a:r>
              <a:rPr lang="en-US" altLang="en-US" sz="2300" b="1"/>
              <a:t>ORDERS TABLE (REG    SUBSET)</a:t>
            </a:r>
            <a:r>
              <a:rPr lang="en-US" altLang="en-US" sz="2300"/>
              <a:t>” would indicate a subset of all orders for a region are stored in a DB2 database table.</a:t>
            </a:r>
          </a:p>
        </p:txBody>
      </p:sp>
    </p:spTree>
  </p:cSld>
  <p:clrMapOvr>
    <a:masterClrMapping/>
  </p:clrMapOvr>
  <p:transition>
    <p:strip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B10F86-C0B3-4393-97DC-6F789ED5F89C}" type="slidenum">
              <a:rPr lang="en-US" altLang="en-US"/>
              <a:pPr/>
              <a:t>23</a:t>
            </a:fld>
            <a:endParaRPr lang="en-US" altLang="en-US"/>
          </a:p>
        </p:txBody>
      </p:sp>
      <p:sp>
        <p:nvSpPr>
          <p:cNvPr id="605186" name="Rectangle 2"/>
          <p:cNvSpPr>
            <a:spLocks noGrp="1" noChangeArrowheads="1"/>
          </p:cNvSpPr>
          <p:nvPr>
            <p:ph type="title"/>
          </p:nvPr>
        </p:nvSpPr>
        <p:spPr/>
        <p:txBody>
          <a:bodyPr/>
          <a:lstStyle/>
          <a:p>
            <a:r>
              <a:rPr lang="en-US" altLang="en-US" sz="1800"/>
              <a:t>Data Distribution Architecture/Technology Assignment Diagram</a:t>
            </a:r>
          </a:p>
        </p:txBody>
      </p:sp>
      <p:sp>
        <p:nvSpPr>
          <p:cNvPr id="605188" name="Rectangle 4"/>
          <p:cNvSpPr>
            <a:spLocks noGrp="1" noChangeArrowheads="1"/>
          </p:cNvSpPr>
          <p:nvPr>
            <p:ph type="body" idx="1"/>
          </p:nvPr>
        </p:nvSpPr>
        <p:spPr bwMode="white">
          <a:xfrm>
            <a:off x="533400" y="990600"/>
            <a:ext cx="8001000" cy="5486400"/>
          </a:xfrm>
          <a:noFill/>
          <a:ln/>
        </p:spPr>
        <p:txBody>
          <a:bodyPr/>
          <a:lstStyle/>
          <a:p>
            <a:pPr>
              <a:lnSpc>
                <a:spcPct val="80000"/>
              </a:lnSpc>
            </a:pPr>
            <a:r>
              <a:rPr lang="en-US" altLang="en-US" sz="2300"/>
              <a:t>Replicate (duplicate) specific tables or subsets on different servers.  In this case, replicated data stores are shown on the physical DFD.  One copy of any replicated table is designated as the “</a:t>
            </a:r>
            <a:r>
              <a:rPr lang="en-US" altLang="en-US" sz="2300" b="1"/>
              <a:t>MASTER</a:t>
            </a:r>
            <a:r>
              <a:rPr lang="en-US" altLang="en-US" sz="2300"/>
              <a:t>,” and all other copies are designated as “</a:t>
            </a:r>
            <a:r>
              <a:rPr lang="en-US" altLang="en-US" sz="2300" b="1"/>
              <a:t>COPY</a:t>
            </a:r>
            <a:r>
              <a:rPr lang="en-US" altLang="en-US" sz="2300"/>
              <a:t>” or “</a:t>
            </a:r>
            <a:r>
              <a:rPr lang="en-US" altLang="en-US" sz="2300" b="1"/>
              <a:t>REPLICANT</a:t>
            </a:r>
            <a:r>
              <a:rPr lang="en-US" altLang="en-US" sz="2300"/>
              <a:t>.”</a:t>
            </a:r>
          </a:p>
          <a:p>
            <a:pPr>
              <a:lnSpc>
                <a:spcPct val="80000"/>
              </a:lnSpc>
            </a:pPr>
            <a:endParaRPr lang="en-US" altLang="en-US" sz="2300"/>
          </a:p>
          <a:p>
            <a:pPr>
              <a:lnSpc>
                <a:spcPct val="80000"/>
              </a:lnSpc>
              <a:buFontTx/>
              <a:buNone/>
            </a:pPr>
            <a:r>
              <a:rPr lang="en-US" altLang="en-US" sz="2400"/>
              <a:t>Why distribute data storage?  There are many possible reasons.  First, some data instances are of local interest only.  Second, performance can often be improved by subsetting data to multiple locations.  Finally, some data needs to be localized to assign custodianship of that data.  Data distribution decisions can be very complex-normally the decisions are  guided by data and database professionals and taught in data management courses and textbooks.  We want to consider only how to </a:t>
            </a:r>
            <a:r>
              <a:rPr lang="en-US" altLang="en-US" sz="2400" b="1"/>
              <a:t>document</a:t>
            </a:r>
            <a:r>
              <a:rPr lang="en-US" altLang="en-US" sz="2400"/>
              <a:t> the partition and duplication decisions.</a:t>
            </a:r>
          </a:p>
        </p:txBody>
      </p:sp>
    </p:spTree>
  </p:cSld>
  <p:clrMapOvr>
    <a:masterClrMapping/>
  </p:clrMapOvr>
  <p:transition>
    <p:strip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E482102-7089-4C88-BE62-2B98018CAD7D}" type="slidenum">
              <a:rPr lang="en-US" altLang="en-US"/>
              <a:pPr/>
              <a:t>24</a:t>
            </a:fld>
            <a:endParaRPr lang="en-US" altLang="en-US"/>
          </a:p>
        </p:txBody>
      </p:sp>
      <p:sp>
        <p:nvSpPr>
          <p:cNvPr id="596994" name="Rectangle 2"/>
          <p:cNvSpPr>
            <a:spLocks noGrp="1" noChangeArrowheads="1"/>
          </p:cNvSpPr>
          <p:nvPr>
            <p:ph type="title"/>
          </p:nvPr>
        </p:nvSpPr>
        <p:spPr/>
        <p:txBody>
          <a:bodyPr/>
          <a:lstStyle/>
          <a:p>
            <a:r>
              <a:rPr lang="en-US" altLang="en-US" sz="1800"/>
              <a:t>Data Distribution Architecture/Technology Assignment Diagram</a:t>
            </a:r>
          </a:p>
        </p:txBody>
      </p:sp>
      <p:pic>
        <p:nvPicPr>
          <p:cNvPr id="596996" name="Picture 4" descr="whi15393_111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762000"/>
            <a:ext cx="9144000" cy="59070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837EEBB-4707-44C9-966D-AC4E5D08AFC7}" type="slidenum">
              <a:rPr lang="en-US" altLang="en-US"/>
              <a:pPr/>
              <a:t>3</a:t>
            </a:fld>
            <a:endParaRPr lang="en-US" altLang="en-US"/>
          </a:p>
        </p:txBody>
      </p:sp>
      <p:sp>
        <p:nvSpPr>
          <p:cNvPr id="585733" name="Rectangle 5"/>
          <p:cNvSpPr>
            <a:spLocks noGrp="1" noChangeArrowheads="1"/>
          </p:cNvSpPr>
          <p:nvPr>
            <p:ph type="title"/>
          </p:nvPr>
        </p:nvSpPr>
        <p:spPr/>
        <p:txBody>
          <a:bodyPr/>
          <a:lstStyle/>
          <a:p>
            <a:r>
              <a:rPr lang="en-US" altLang="en-US" sz="1900"/>
              <a:t>Sample Physical Data Flow Diagram</a:t>
            </a:r>
          </a:p>
        </p:txBody>
      </p:sp>
      <p:pic>
        <p:nvPicPr>
          <p:cNvPr id="585732" name="Picture 4" descr="whi15393_1101"/>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762000"/>
            <a:ext cx="7772400" cy="6096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trip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7932EEF-14D8-46BF-AC8A-7496AA35EF1A}" type="slidenum">
              <a:rPr lang="en-US" altLang="en-US"/>
              <a:pPr/>
              <a:t>4</a:t>
            </a:fld>
            <a:endParaRPr lang="en-US" altLang="en-US"/>
          </a:p>
        </p:txBody>
      </p:sp>
      <p:sp>
        <p:nvSpPr>
          <p:cNvPr id="589826" name="Rectangle 2"/>
          <p:cNvSpPr>
            <a:spLocks noGrp="1" noChangeArrowheads="1"/>
          </p:cNvSpPr>
          <p:nvPr>
            <p:ph type="title"/>
          </p:nvPr>
        </p:nvSpPr>
        <p:spPr/>
        <p:txBody>
          <a:bodyPr/>
          <a:lstStyle/>
          <a:p>
            <a:r>
              <a:rPr lang="en-US" altLang="en-US"/>
              <a:t>Physical Processes</a:t>
            </a:r>
          </a:p>
        </p:txBody>
      </p:sp>
      <p:sp>
        <p:nvSpPr>
          <p:cNvPr id="589828" name="Rectangle 4"/>
          <p:cNvSpPr>
            <a:spLocks noGrp="1" noChangeArrowheads="1"/>
          </p:cNvSpPr>
          <p:nvPr>
            <p:ph type="body" idx="1"/>
          </p:nvPr>
        </p:nvSpPr>
        <p:spPr bwMode="white">
          <a:xfrm>
            <a:off x="914400" y="1143000"/>
            <a:ext cx="7467600" cy="5181600"/>
          </a:xfrm>
          <a:noFill/>
          <a:ln/>
        </p:spPr>
        <p:txBody>
          <a:bodyPr/>
          <a:lstStyle/>
          <a:p>
            <a:pPr marL="0" indent="0">
              <a:lnSpc>
                <a:spcPct val="80000"/>
              </a:lnSpc>
              <a:buFontTx/>
              <a:buNone/>
            </a:pPr>
            <a:r>
              <a:rPr lang="en-US" altLang="en-US" sz="2600"/>
              <a:t>A </a:t>
            </a:r>
            <a:r>
              <a:rPr lang="en-US" altLang="en-US" sz="2600" b="1"/>
              <a:t>physical process</a:t>
            </a:r>
            <a:r>
              <a:rPr lang="en-US" altLang="en-US" sz="2600"/>
              <a:t> is either a processor, such as a computer or person, or a technical implementation of specific work to be performed, such as a computer program or manual process. </a:t>
            </a:r>
          </a:p>
          <a:p>
            <a:pPr lvl="1">
              <a:lnSpc>
                <a:spcPct val="80000"/>
              </a:lnSpc>
            </a:pPr>
            <a:r>
              <a:rPr lang="en-US" altLang="en-US" sz="2000"/>
              <a:t>Logical processes may be assigned to physical processors such as PCs, servers, mainframes, people, or devices in a network.  A physical DFD would model that network structure.</a:t>
            </a:r>
          </a:p>
          <a:p>
            <a:pPr lvl="1">
              <a:lnSpc>
                <a:spcPct val="80000"/>
              </a:lnSpc>
            </a:pPr>
            <a:r>
              <a:rPr lang="en-US" altLang="en-US" sz="2000"/>
              <a:t>Each logical process requires an implementation as one or more physical processes. Note that a logical process may be split into multiple physical processes:</a:t>
            </a:r>
          </a:p>
          <a:p>
            <a:pPr lvl="2">
              <a:lnSpc>
                <a:spcPct val="80000"/>
              </a:lnSpc>
            </a:pPr>
            <a:r>
              <a:rPr lang="en-US" altLang="en-US" sz="1800"/>
              <a:t>To define those aspects that are performed by people or computers.</a:t>
            </a:r>
          </a:p>
          <a:p>
            <a:pPr lvl="2">
              <a:lnSpc>
                <a:spcPct val="80000"/>
              </a:lnSpc>
            </a:pPr>
            <a:r>
              <a:rPr lang="en-US" altLang="en-US" sz="1800"/>
              <a:t>To define those aspects to be implemented by different technologies.</a:t>
            </a:r>
          </a:p>
          <a:p>
            <a:pPr lvl="2">
              <a:lnSpc>
                <a:spcPct val="80000"/>
              </a:lnSpc>
            </a:pPr>
            <a:r>
              <a:rPr lang="en-US" altLang="en-US" sz="1800"/>
              <a:t>To show multiple implementations of the same process.</a:t>
            </a:r>
          </a:p>
          <a:p>
            <a:pPr lvl="2">
              <a:lnSpc>
                <a:spcPct val="80000"/>
              </a:lnSpc>
            </a:pPr>
            <a:r>
              <a:rPr lang="en-US" altLang="en-US" sz="1800"/>
              <a:t>To add processes for exceptions and internal control (e.g., security).</a:t>
            </a:r>
          </a:p>
          <a:p>
            <a:pPr lvl="3">
              <a:lnSpc>
                <a:spcPct val="80000"/>
              </a:lnSpc>
            </a:pPr>
            <a:endParaRPr lang="en-US" altLang="en-US" sz="1400"/>
          </a:p>
        </p:txBody>
      </p:sp>
    </p:spTree>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DD2A2A6-8DD7-4FEA-9842-2808E5A2E858}" type="slidenum">
              <a:rPr lang="en-US" altLang="en-US"/>
              <a:pPr/>
              <a:t>5</a:t>
            </a:fld>
            <a:endParaRPr lang="en-US" altLang="en-US"/>
          </a:p>
        </p:txBody>
      </p:sp>
      <p:sp>
        <p:nvSpPr>
          <p:cNvPr id="591874" name="Rectangle 2"/>
          <p:cNvSpPr>
            <a:spLocks noGrp="1" noChangeArrowheads="1"/>
          </p:cNvSpPr>
          <p:nvPr>
            <p:ph type="title"/>
          </p:nvPr>
        </p:nvSpPr>
        <p:spPr/>
        <p:txBody>
          <a:bodyPr/>
          <a:lstStyle/>
          <a:p>
            <a:r>
              <a:rPr lang="en-US" altLang="en-US"/>
              <a:t>Physical Process Notation</a:t>
            </a:r>
          </a:p>
        </p:txBody>
      </p:sp>
      <p:graphicFrame>
        <p:nvGraphicFramePr>
          <p:cNvPr id="591876" name="Object 4"/>
          <p:cNvGraphicFramePr>
            <a:graphicFrameLocks noChangeAspect="1"/>
          </p:cNvGraphicFramePr>
          <p:nvPr>
            <p:ph idx="1"/>
          </p:nvPr>
        </p:nvGraphicFramePr>
        <p:xfrm>
          <a:off x="3048000" y="1752600"/>
          <a:ext cx="3159125" cy="3505200"/>
        </p:xfrm>
        <a:graphic>
          <a:graphicData uri="http://schemas.openxmlformats.org/presentationml/2006/ole">
            <mc:AlternateContent xmlns:mc="http://schemas.openxmlformats.org/markup-compatibility/2006">
              <mc:Choice xmlns:v="urn:schemas-microsoft-com:vml" Requires="v">
                <p:oleObj spid="_x0000_s591878" r:id="rId3" imgW="1040682" imgH="1156313" progId="Visio.Drawing.6">
                  <p:embed/>
                </p:oleObj>
              </mc:Choice>
              <mc:Fallback>
                <p:oleObj r:id="rId3" imgW="1040682" imgH="1156313" progId="Visio.Drawing.6">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1752600"/>
                        <a:ext cx="3159125" cy="3505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trip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15A68C-8375-4758-B4F2-20E69EB9CD3E}" type="slidenum">
              <a:rPr lang="en-US" altLang="en-US"/>
              <a:pPr/>
              <a:t>6</a:t>
            </a:fld>
            <a:endParaRPr lang="en-US" altLang="en-US"/>
          </a:p>
        </p:txBody>
      </p:sp>
      <p:sp>
        <p:nvSpPr>
          <p:cNvPr id="590850" name="Rectangle 2"/>
          <p:cNvSpPr>
            <a:spLocks noGrp="1" noChangeArrowheads="1"/>
          </p:cNvSpPr>
          <p:nvPr>
            <p:ph type="title"/>
          </p:nvPr>
        </p:nvSpPr>
        <p:spPr/>
        <p:txBody>
          <a:bodyPr/>
          <a:lstStyle/>
          <a:p>
            <a:r>
              <a:rPr lang="en-US" altLang="en-US"/>
              <a:t>Samples of Physical Processes</a:t>
            </a:r>
          </a:p>
        </p:txBody>
      </p:sp>
      <p:graphicFrame>
        <p:nvGraphicFramePr>
          <p:cNvPr id="590852" name="Object 4"/>
          <p:cNvGraphicFramePr>
            <a:graphicFrameLocks noChangeAspect="1"/>
          </p:cNvGraphicFramePr>
          <p:nvPr>
            <p:ph idx="1"/>
          </p:nvPr>
        </p:nvGraphicFramePr>
        <p:xfrm>
          <a:off x="381000" y="1600200"/>
          <a:ext cx="8534400" cy="3741738"/>
        </p:xfrm>
        <a:graphic>
          <a:graphicData uri="http://schemas.openxmlformats.org/presentationml/2006/ole">
            <mc:AlternateContent xmlns:mc="http://schemas.openxmlformats.org/markup-compatibility/2006">
              <mc:Choice xmlns:v="urn:schemas-microsoft-com:vml" Requires="v">
                <p:oleObj spid="_x0000_s590854" name="Document" r:id="rId3" imgW="6816960" imgH="3261240" progId="Word.Document.8">
                  <p:embed/>
                </p:oleObj>
              </mc:Choice>
              <mc:Fallback>
                <p:oleObj name="Document" r:id="rId3" imgW="6816960" imgH="326124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l="7805" r="7457" b="41606"/>
                      <a:stretch>
                        <a:fillRect/>
                      </a:stretch>
                    </p:blipFill>
                    <p:spPr bwMode="auto">
                      <a:xfrm>
                        <a:off x="381000" y="1600200"/>
                        <a:ext cx="8534400" cy="374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trip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213943B-8078-48AC-9558-8C8439CA9F09}" type="slidenum">
              <a:rPr lang="en-US" altLang="en-US"/>
              <a:pPr/>
              <a:t>7</a:t>
            </a:fld>
            <a:endParaRPr lang="en-US" altLang="en-US"/>
          </a:p>
        </p:txBody>
      </p:sp>
      <p:sp>
        <p:nvSpPr>
          <p:cNvPr id="595970" name="Rectangle 2"/>
          <p:cNvSpPr>
            <a:spLocks noGrp="1" noChangeArrowheads="1"/>
          </p:cNvSpPr>
          <p:nvPr>
            <p:ph type="title"/>
          </p:nvPr>
        </p:nvSpPr>
        <p:spPr/>
        <p:txBody>
          <a:bodyPr/>
          <a:lstStyle/>
          <a:p>
            <a:r>
              <a:rPr lang="en-US" altLang="en-US"/>
              <a:t>Possible Computer Process Implementations</a:t>
            </a:r>
          </a:p>
        </p:txBody>
      </p:sp>
      <p:sp>
        <p:nvSpPr>
          <p:cNvPr id="595972" name="Rectangle 4"/>
          <p:cNvSpPr>
            <a:spLocks noGrp="1" noChangeArrowheads="1"/>
          </p:cNvSpPr>
          <p:nvPr>
            <p:ph type="body" idx="1"/>
          </p:nvPr>
        </p:nvSpPr>
        <p:spPr bwMode="white">
          <a:xfrm>
            <a:off x="1371600" y="1371600"/>
            <a:ext cx="7162800" cy="3581400"/>
          </a:xfrm>
          <a:noFill/>
          <a:ln/>
        </p:spPr>
        <p:txBody>
          <a:bodyPr/>
          <a:lstStyle/>
          <a:p>
            <a:r>
              <a:rPr lang="en-US" altLang="en-US"/>
              <a:t>A purchased </a:t>
            </a:r>
            <a:r>
              <a:rPr lang="en-US" altLang="en-US" b="1"/>
              <a:t>application</a:t>
            </a:r>
            <a:r>
              <a:rPr lang="en-US" altLang="en-US"/>
              <a:t> software package</a:t>
            </a:r>
          </a:p>
          <a:p>
            <a:pPr lvl="1"/>
            <a:r>
              <a:rPr lang="en-US" altLang="en-US"/>
              <a:t>Also called </a:t>
            </a:r>
            <a:r>
              <a:rPr lang="en-US" altLang="en-US" i="1"/>
              <a:t>commercial off-the-shelf (COTS) software</a:t>
            </a:r>
            <a:endParaRPr lang="en-US" altLang="en-US"/>
          </a:p>
          <a:p>
            <a:r>
              <a:rPr lang="en-US" altLang="en-US"/>
              <a:t>A system or utility program</a:t>
            </a:r>
          </a:p>
          <a:p>
            <a:r>
              <a:rPr lang="en-US" altLang="en-US"/>
              <a:t>An existing application program</a:t>
            </a:r>
          </a:p>
          <a:p>
            <a:pPr lvl="1"/>
            <a:r>
              <a:rPr lang="en-US" altLang="en-US"/>
              <a:t>May require modification</a:t>
            </a:r>
          </a:p>
          <a:p>
            <a:r>
              <a:rPr lang="en-US" altLang="en-US"/>
              <a:t>A program to be written</a:t>
            </a:r>
          </a:p>
        </p:txBody>
      </p:sp>
    </p:spTree>
  </p:cSld>
  <p:clrMapOvr>
    <a:masterClrMapping/>
  </p:clrMapOvr>
  <p:transition>
    <p:strip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A5E89D2-3A08-4155-B521-97A15EBA3170}" type="slidenum">
              <a:rPr lang="en-US" altLang="en-US"/>
              <a:pPr/>
              <a:t>8</a:t>
            </a:fld>
            <a:endParaRPr lang="en-US" altLang="en-US"/>
          </a:p>
        </p:txBody>
      </p:sp>
      <p:sp>
        <p:nvSpPr>
          <p:cNvPr id="594946" name="Rectangle 2"/>
          <p:cNvSpPr>
            <a:spLocks noGrp="1" noChangeArrowheads="1"/>
          </p:cNvSpPr>
          <p:nvPr>
            <p:ph type="title"/>
          </p:nvPr>
        </p:nvSpPr>
        <p:spPr/>
        <p:txBody>
          <a:bodyPr/>
          <a:lstStyle/>
          <a:p>
            <a:r>
              <a:rPr lang="en-US" altLang="en-US"/>
              <a:t>Sample Physical Process Implementations</a:t>
            </a:r>
          </a:p>
        </p:txBody>
      </p:sp>
      <p:graphicFrame>
        <p:nvGraphicFramePr>
          <p:cNvPr id="594948" name="Object 4"/>
          <p:cNvGraphicFramePr>
            <a:graphicFrameLocks noChangeAspect="1"/>
          </p:cNvGraphicFramePr>
          <p:nvPr>
            <p:ph idx="1"/>
          </p:nvPr>
        </p:nvGraphicFramePr>
        <p:xfrm>
          <a:off x="304800" y="1695450"/>
          <a:ext cx="8534400" cy="3841750"/>
        </p:xfrm>
        <a:graphic>
          <a:graphicData uri="http://schemas.openxmlformats.org/presentationml/2006/ole">
            <mc:AlternateContent xmlns:mc="http://schemas.openxmlformats.org/markup-compatibility/2006">
              <mc:Choice xmlns:v="urn:schemas-microsoft-com:vml" Requires="v">
                <p:oleObj spid="_x0000_s594950" name="Document" r:id="rId3" imgW="7065360" imgH="3182040" progId="Word.Document.8">
                  <p:embed/>
                </p:oleObj>
              </mc:Choice>
              <mc:Fallback>
                <p:oleObj name="Document" r:id="rId3" imgW="7065360" imgH="318204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l="5876" r="7182" b="35446"/>
                      <a:stretch>
                        <a:fillRect/>
                      </a:stretch>
                    </p:blipFill>
                    <p:spPr bwMode="auto">
                      <a:xfrm>
                        <a:off x="304800" y="1695450"/>
                        <a:ext cx="8534400" cy="384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trip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C66BFA-881A-4522-AAF2-7262363357BF}" type="slidenum">
              <a:rPr lang="en-US" altLang="en-US"/>
              <a:pPr/>
              <a:t>9</a:t>
            </a:fld>
            <a:endParaRPr lang="en-US" altLang="en-US"/>
          </a:p>
        </p:txBody>
      </p:sp>
      <p:sp>
        <p:nvSpPr>
          <p:cNvPr id="592898" name="Rectangle 2"/>
          <p:cNvSpPr>
            <a:spLocks noGrp="1" noChangeArrowheads="1"/>
          </p:cNvSpPr>
          <p:nvPr>
            <p:ph type="title"/>
          </p:nvPr>
        </p:nvSpPr>
        <p:spPr/>
        <p:txBody>
          <a:bodyPr/>
          <a:lstStyle/>
          <a:p>
            <a:r>
              <a:rPr lang="en-US" altLang="en-US"/>
              <a:t>Physical Data Flows</a:t>
            </a:r>
          </a:p>
        </p:txBody>
      </p:sp>
      <p:sp>
        <p:nvSpPr>
          <p:cNvPr id="592900" name="Rectangle 4"/>
          <p:cNvSpPr>
            <a:spLocks noGrp="1" noChangeArrowheads="1"/>
          </p:cNvSpPr>
          <p:nvPr>
            <p:ph type="body" idx="1"/>
          </p:nvPr>
        </p:nvSpPr>
        <p:spPr bwMode="white">
          <a:xfrm>
            <a:off x="990600" y="1143000"/>
            <a:ext cx="7324725" cy="5013325"/>
          </a:xfrm>
          <a:noFill/>
          <a:ln/>
        </p:spPr>
        <p:txBody>
          <a:bodyPr/>
          <a:lstStyle/>
          <a:p>
            <a:pPr>
              <a:buFontTx/>
              <a:buNone/>
            </a:pPr>
            <a:r>
              <a:rPr lang="en-US" altLang="en-US"/>
              <a:t>A physical data flow represents any of the following:</a:t>
            </a:r>
          </a:p>
          <a:p>
            <a:pPr lvl="1"/>
            <a:r>
              <a:rPr lang="en-US" altLang="en-US"/>
              <a:t>The planned implementation of an input to, or output from a physical process.</a:t>
            </a:r>
          </a:p>
          <a:p>
            <a:pPr lvl="1"/>
            <a:r>
              <a:rPr lang="en-US" altLang="en-US"/>
              <a:t>A database command or action such as create, read, update, or delete.</a:t>
            </a:r>
          </a:p>
          <a:p>
            <a:pPr lvl="1"/>
            <a:r>
              <a:rPr lang="en-US" altLang="en-US"/>
              <a:t>The import of data from, or the export of data to another information system across a network.</a:t>
            </a:r>
          </a:p>
          <a:p>
            <a:pPr lvl="1"/>
            <a:r>
              <a:rPr lang="en-US" altLang="en-US"/>
              <a:t>The flow of data between to modules or subroutines (represented as physical processes) in a program.</a:t>
            </a:r>
          </a:p>
        </p:txBody>
      </p:sp>
    </p:spTree>
  </p:cSld>
  <p:clrMapOvr>
    <a:masterClrMapping/>
  </p:clrMapOvr>
  <p:transition>
    <p:strips/>
  </p:transition>
</p:sld>
</file>

<file path=ppt/theme/theme1.xml><?xml version="1.0" encoding="utf-8"?>
<a:theme xmlns:a="http://schemas.openxmlformats.org/drawingml/2006/main" name="template.pot">
  <a:themeElements>
    <a:clrScheme name="template.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plate.po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Documents\Whitten PPT (revised)\template.pot</Template>
  <TotalTime>0</TotalTime>
  <Pages>5</Pages>
  <Words>1583</Words>
  <Application>Microsoft Office PowerPoint</Application>
  <PresentationFormat>On-screen Show (4:3)</PresentationFormat>
  <Paragraphs>111</Paragraphs>
  <Slides>24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0" baseType="lpstr">
      <vt:lpstr>Times New Roman</vt:lpstr>
      <vt:lpstr>Arial</vt:lpstr>
      <vt:lpstr>Book Antiqua</vt:lpstr>
      <vt:lpstr>template.pot</vt:lpstr>
      <vt:lpstr>Visio 2000 Drawing</vt:lpstr>
      <vt:lpstr>Microsoft Word Document</vt:lpstr>
      <vt:lpstr>PowerPoint Presentation</vt:lpstr>
      <vt:lpstr>Physical Data Flow Diagrams (DFDs)</vt:lpstr>
      <vt:lpstr>Sample Physical Data Flow Diagram</vt:lpstr>
      <vt:lpstr>Physical Processes</vt:lpstr>
      <vt:lpstr>Physical Process Notation</vt:lpstr>
      <vt:lpstr>Samples of Physical Processes</vt:lpstr>
      <vt:lpstr>Possible Computer Process Implementations</vt:lpstr>
      <vt:lpstr>Sample Physical Process Implementations</vt:lpstr>
      <vt:lpstr>Physical Data Flows</vt:lpstr>
      <vt:lpstr>Sample Physical Data Flows</vt:lpstr>
      <vt:lpstr>Sample Physical Data Flows (continued)</vt:lpstr>
      <vt:lpstr>Physical External Agents and Data Stores</vt:lpstr>
      <vt:lpstr>Physical Data Store Notation</vt:lpstr>
      <vt:lpstr>Physical Data Store Implementations</vt:lpstr>
      <vt:lpstr>Sample Physical Data Flow Diagram</vt:lpstr>
      <vt:lpstr>The Network Architecture DFD</vt:lpstr>
      <vt:lpstr>Network Architecture DFD</vt:lpstr>
      <vt:lpstr>Network Architecture DFD</vt:lpstr>
      <vt:lpstr>Network Architecture DFD</vt:lpstr>
      <vt:lpstr>Sample Network Architecture DFD</vt:lpstr>
      <vt:lpstr>Data Distribution Architecture/Technology Assignment Diagram</vt:lpstr>
      <vt:lpstr>Data Distribution Architecture/Technology Assignment Diagram</vt:lpstr>
      <vt:lpstr>Data Distribution Architecture/Technology Assignment Diagram</vt:lpstr>
      <vt:lpstr>Data Distribution Architecture/Technology Assignment Diagram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Analyis &amp; Design Training Agenda</dc:title>
  <dc:creator>Lockheed Martin</dc:creator>
  <cp:lastModifiedBy>Nelson Ford</cp:lastModifiedBy>
  <cp:revision>118</cp:revision>
  <cp:lastPrinted>1999-02-22T19:32:19Z</cp:lastPrinted>
  <dcterms:created xsi:type="dcterms:W3CDTF">1996-06-28T11:49:40Z</dcterms:created>
  <dcterms:modified xsi:type="dcterms:W3CDTF">2014-10-08T14:44:17Z</dcterms:modified>
</cp:coreProperties>
</file>