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27"/>
  </p:notesMasterIdLst>
  <p:handoutMasterIdLst>
    <p:handoutMasterId r:id="rId28"/>
  </p:handoutMasterIdLst>
  <p:sldIdLst>
    <p:sldId id="256" r:id="rId2"/>
    <p:sldId id="278" r:id="rId3"/>
    <p:sldId id="265" r:id="rId4"/>
    <p:sldId id="258" r:id="rId5"/>
    <p:sldId id="259" r:id="rId6"/>
    <p:sldId id="260" r:id="rId7"/>
    <p:sldId id="257" r:id="rId8"/>
    <p:sldId id="275" r:id="rId9"/>
    <p:sldId id="261" r:id="rId10"/>
    <p:sldId id="262" r:id="rId11"/>
    <p:sldId id="263" r:id="rId12"/>
    <p:sldId id="264" r:id="rId13"/>
    <p:sldId id="267" r:id="rId14"/>
    <p:sldId id="268" r:id="rId15"/>
    <p:sldId id="276" r:id="rId16"/>
    <p:sldId id="277" r:id="rId17"/>
    <p:sldId id="266" r:id="rId18"/>
    <p:sldId id="280" r:id="rId19"/>
    <p:sldId id="269" r:id="rId20"/>
    <p:sldId id="270" r:id="rId21"/>
    <p:sldId id="273" r:id="rId22"/>
    <p:sldId id="271" r:id="rId23"/>
    <p:sldId id="272" r:id="rId24"/>
    <p:sldId id="274" r:id="rId25"/>
    <p:sldId id="281" r:id="rId26"/>
  </p:sldIdLst>
  <p:sldSz cx="9144000" cy="6858000" type="screen4x3"/>
  <p:notesSz cx="6858000" cy="91170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99"/>
    <a:srgbClr val="339933"/>
    <a:srgbClr val="CCEC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EF2EB-D4F1-44E7-B1B8-BE0485ACB8BD}" type="datetimeFigureOut">
              <a:rPr lang="en-US" smtClean="0"/>
              <a:pPr/>
              <a:t>9/1/10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5981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5981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43CE2-B94B-4440-9F7B-313ED6695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9498A-5E62-4F8F-8704-B67C25F7E22D}" type="datetimeFigureOut">
              <a:rPr lang="en-US" smtClean="0"/>
              <a:pPr/>
              <a:t>9/1/10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6125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30581"/>
            <a:ext cx="5486400" cy="410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958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B7AF-8596-4DA6-8E6B-D9D6D369A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B7AF-8596-4DA6-8E6B-D9D6D369AF8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80CC-CD6C-45EC-B3B7-4D4FE45A73C7}" type="datetimeFigureOut">
              <a:rPr lang="en-US" smtClean="0"/>
              <a:pPr/>
              <a:t>9/1/10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C31561-CC8E-43A4-A938-3629F3AC16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80CC-CD6C-45EC-B3B7-4D4FE45A73C7}" type="datetimeFigureOut">
              <a:rPr lang="en-US" smtClean="0"/>
              <a:pPr/>
              <a:t>9/1/10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1561-CC8E-43A4-A938-3629F3AC1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80CC-CD6C-45EC-B3B7-4D4FE45A73C7}" type="datetimeFigureOut">
              <a:rPr lang="en-US" smtClean="0"/>
              <a:pPr/>
              <a:t>9/1/10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1561-CC8E-43A4-A938-3629F3AC1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0880CC-CD6C-45EC-B3B7-4D4FE45A73C7}" type="datetimeFigureOut">
              <a:rPr lang="en-US" smtClean="0"/>
              <a:pPr/>
              <a:t>9/1/10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AC31561-CC8E-43A4-A938-3629F3AC16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80CC-CD6C-45EC-B3B7-4D4FE45A73C7}" type="datetimeFigureOut">
              <a:rPr lang="en-US" smtClean="0"/>
              <a:pPr/>
              <a:t>9/1/10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87C-65A5-496D-87B3-2194CD1739D5}" type="slidenum">
              <a:rPr smtClean="0"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80CC-CD6C-45EC-B3B7-4D4FE45A73C7}" type="datetimeFigureOut">
              <a:rPr lang="en-US" smtClean="0"/>
              <a:pPr/>
              <a:t>9/1/10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1561-CC8E-43A4-A938-3629F3AC16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1561-CC8E-43A4-A938-3629F3AC16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80CC-CD6C-45EC-B3B7-4D4FE45A73C7}" type="datetimeFigureOut">
              <a:rPr lang="en-US" smtClean="0"/>
              <a:pPr/>
              <a:t>9/1/10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80CC-CD6C-45EC-B3B7-4D4FE45A73C7}" type="datetimeFigureOut">
              <a:rPr lang="en-US" smtClean="0"/>
              <a:pPr/>
              <a:t>9/1/10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1561-CC8E-43A4-A938-3629F3AC16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80CC-CD6C-45EC-B3B7-4D4FE45A73C7}" type="datetimeFigureOut">
              <a:rPr lang="en-US" smtClean="0"/>
              <a:pPr/>
              <a:t>9/1/10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1561-CC8E-43A4-A938-3629F3AC1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0880CC-CD6C-45EC-B3B7-4D4FE45A73C7}" type="datetimeFigureOut">
              <a:rPr lang="en-US" smtClean="0"/>
              <a:pPr/>
              <a:t>9/1/10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C31561-CC8E-43A4-A938-3629F3AC16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80CC-CD6C-45EC-B3B7-4D4FE45A73C7}" type="datetimeFigureOut">
              <a:rPr lang="en-US" smtClean="0"/>
              <a:pPr/>
              <a:t>9/1/10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C31561-CC8E-43A4-A938-3629F3AC16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10880CC-CD6C-45EC-B3B7-4D4FE45A73C7}" type="datetimeFigureOut">
              <a:rPr lang="en-US" smtClean="0"/>
              <a:pPr/>
              <a:t>9/1/10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AC31561-CC8E-43A4-A938-3629F3AC16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704" y="2209800"/>
            <a:ext cx="7854696" cy="1752600"/>
          </a:xfrm>
        </p:spPr>
        <p:txBody>
          <a:bodyPr anchor="t">
            <a:normAutofit/>
          </a:bodyPr>
          <a:lstStyle/>
          <a:p>
            <a:r>
              <a:rPr lang="en-US" sz="4800" dirty="0" smtClean="0">
                <a:solidFill>
                  <a:srgbClr val="FFFFFF"/>
                </a:solidFill>
              </a:rPr>
              <a:t>Laboratory #3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862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FF"/>
                </a:solidFill>
              </a:rPr>
              <a:t>Defoliators and Wood Products Pests</a:t>
            </a:r>
            <a:endParaRPr lang="en-US" sz="5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arm1.static.flickr.com/126/329311521_a3c16f7fa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76" y="3008376"/>
            <a:ext cx="3849624" cy="38496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460" name="Picture 4" descr="http://z.about.com/d/insects/1/0/c/0/-/-/dougfirtussmo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1" y="152400"/>
            <a:ext cx="4118919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 descr="White-marked Tusk Mo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124200"/>
            <a:ext cx="48768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67200" y="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Tussock Moths</a:t>
            </a:r>
            <a:endParaRPr lang="en-US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7620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Larvae recognized by their tussocks or tufts of hair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“Toothbrush-like” bristles on their back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Adults are either dull brown or white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uck Moth Ad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8768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3" descr="Buck Moth Lar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124200"/>
            <a:ext cx="48768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482" name="Picture 2" descr="http://farm3.static.flickr.com/2130/1765012292_362fd4e9a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733800"/>
            <a:ext cx="365760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81600" y="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Buck Moth</a:t>
            </a:r>
            <a:endParaRPr lang="en-US" sz="4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6858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 Large larvae with toxic branching spines to fend away predators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Feed primarily on oaks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BW Ad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76200"/>
            <a:ext cx="48768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3" descr="SBW Lar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3657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Spruce Budworm</a:t>
            </a:r>
            <a:endParaRPr lang="en-US" sz="4000" u="sng" dirty="0"/>
          </a:p>
        </p:txBody>
      </p:sp>
      <p:pic>
        <p:nvPicPr>
          <p:cNvPr id="21506" name="Picture 2" descr="http://canadaforests.nrcan.gc.ca/images/82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066800"/>
            <a:ext cx="2552095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038600" y="4038600"/>
            <a:ext cx="49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 Larvae: dark brown heads and bodies with light colored spots down the back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Adults: about ½ inch long; wing coloration is orange-brown to gray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frc.ufl.edu/4h/pinweb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3867150" cy="571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532" name="Picture 4" descr="http://www.fs.fed.us/r8/foresthealth/idotis/jpg/pnwbw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8575" y="5200650"/>
            <a:ext cx="3476625" cy="1581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534" name="Picture 6" descr="http://edis.ifas.ufl.edu/LyraEDISServlet?command=getScreenImage&amp;oid=141517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981200"/>
            <a:ext cx="42672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Pine Webworm</a:t>
            </a:r>
            <a:endParaRPr lang="en-US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0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Larvae: light gray with dark tan stripes along the length of their body (3/4 inch)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Adults: gray with grayish-black forewings; 1 inch wingspan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nsects.tamu.edu/extension/publications/epubs/pinesawfly_images/redheaded%20pine%20sawfly%20larvae%20group%20-%20Lacy%20L.%20Hy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762000"/>
            <a:ext cx="4019550" cy="6029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6628" name="Picture 4" descr="http://ipm.ncsu.edu/current_ipm/96PestNews/News17/ipsfl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4864608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6630" name="Picture 6" descr="http://www.forestry.state.al.us/images/Pine_Sawflies_Photo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200400"/>
            <a:ext cx="24384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Sawflies</a:t>
            </a:r>
            <a:endParaRPr lang="en-US" sz="4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oodypests.cas.psu.edu/Insects/LocustLeafminer/BlackLocustLeafminerLar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2699" y="76200"/>
            <a:ext cx="4678901" cy="3026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http://woodypests.cas.psu.edu/Insects/LocustLeafminer/LocustLMAd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124200"/>
            <a:ext cx="48768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0" name="Picture 6" descr="http://woodypests.cas.psu.edu/Insects/LocustLeafminer/BlackLocustLeafminerDamag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76200"/>
            <a:ext cx="42672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05400" y="3606224"/>
            <a:ext cx="350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Locust </a:t>
            </a:r>
            <a:r>
              <a:rPr lang="en-US" sz="3200" u="sng" dirty="0" err="1" smtClean="0"/>
              <a:t>Leafminer</a:t>
            </a:r>
            <a:endParaRPr lang="en-US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4343400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000" dirty="0" err="1" smtClean="0"/>
              <a:t>Primarily</a:t>
            </a:r>
            <a:r>
              <a:rPr lang="en-US" sz="2000" dirty="0" smtClean="0"/>
              <a:t> a pest of black locust.</a:t>
            </a:r>
          </a:p>
          <a:p>
            <a:endParaRPr lang="en-US" sz="2000" dirty="0" smtClean="0"/>
          </a:p>
          <a:p>
            <a:r>
              <a:rPr lang="en-US" sz="2000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000" dirty="0" err="1" smtClean="0"/>
              <a:t>Adult</a:t>
            </a:r>
            <a:r>
              <a:rPr lang="en-US" sz="2000" dirty="0" smtClean="0"/>
              <a:t>: head is black and the wing covers are orange with a broad black or brow stripe.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dnr.state.oh.us/Portals/18/health/images/bagworm_juniper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8911" y="304800"/>
            <a:ext cx="2938889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7894" name="Picture 6" descr="http://woodypests.cas.psu.edu/Insects/Bagworm/BagwormPup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6415" y="4038600"/>
            <a:ext cx="3751385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" y="3048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Bagworm</a:t>
            </a:r>
            <a:endParaRPr lang="en-US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219200"/>
            <a:ext cx="36576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Build cone-shaped bags out of silk, leaves, and twigs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Larvae are shiny black with a dull amber underside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Adult males are moths that can fly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Females remain in the bags as grubs and never become moths</a:t>
            </a:r>
            <a:endParaRPr lang="en-US" sz="2800" dirty="0"/>
          </a:p>
        </p:txBody>
      </p:sp>
      <p:pic>
        <p:nvPicPr>
          <p:cNvPr id="37898" name="Picture 10" descr="http://media-2.web.britannica.com/eb-media/79/6179-004-A18D14C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3225" y="2181225"/>
            <a:ext cx="3152775" cy="2238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914400"/>
          </a:xfrm>
        </p:spPr>
        <p:txBody>
          <a:bodyPr>
            <a:noAutofit/>
          </a:bodyPr>
          <a:lstStyle/>
          <a:p>
            <a:r>
              <a:rPr sz="4400" dirty="0" smtClean="0"/>
              <a:t>Other Defoliators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457200" y="1295400"/>
            <a:ext cx="5715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i="1" dirty="0" smtClean="0"/>
              <a:t>Grasshoppers</a:t>
            </a:r>
            <a:r>
              <a:rPr lang="en-US" sz="2400" dirty="0" smtClean="0"/>
              <a:t>: </a:t>
            </a:r>
            <a:r>
              <a:rPr lang="en-US" sz="2000" dirty="0" smtClean="0"/>
              <a:t>prefer to eat grasses, leaves and cereal crops; big hind legs for jumping; antennae includes 20-24 segments; cerci </a:t>
            </a:r>
            <a:r>
              <a:rPr lang="en-US" sz="2000" dirty="0" err="1" smtClean="0"/>
              <a:t>unjointed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400" i="1" dirty="0" smtClean="0"/>
              <a:t>Katydids</a:t>
            </a:r>
            <a:r>
              <a:rPr lang="en-US" sz="2000" dirty="0" smtClean="0"/>
              <a:t>: eat the leaves of willow, rosewood and citrus trees; they are green or, occasionally, pink; males have song-producing organs located on their front wings;</a:t>
            </a:r>
          </a:p>
          <a:p>
            <a:pPr algn="just"/>
            <a:endParaRPr lang="en-US" sz="20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400" i="1" dirty="0" smtClean="0"/>
              <a:t>Walking Sticks</a:t>
            </a:r>
            <a:r>
              <a:rPr lang="en-US" sz="2400" dirty="0" smtClean="0"/>
              <a:t>: </a:t>
            </a:r>
            <a:r>
              <a:rPr lang="en-US" sz="2000" dirty="0" smtClean="0"/>
              <a:t>young nymphs feed on low-growing plants, such as beaked hazel, rose, </a:t>
            </a:r>
            <a:r>
              <a:rPr lang="en-US" sz="2000" dirty="0" err="1" smtClean="0"/>
              <a:t>sweetfern</a:t>
            </a:r>
            <a:r>
              <a:rPr lang="en-US" sz="2000" dirty="0" smtClean="0"/>
              <a:t> and blueberry. black oak, basswood, and wild cherry are preferred by older nymphs and adults. </a:t>
            </a:r>
          </a:p>
        </p:txBody>
      </p:sp>
      <p:pic>
        <p:nvPicPr>
          <p:cNvPr id="6" name="Picture 5" descr="Young_grasshopper_on_grass_stalk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04800"/>
            <a:ext cx="1829514" cy="2743413"/>
          </a:xfrm>
          <a:prstGeom prst="rect">
            <a:avLst/>
          </a:prstGeom>
        </p:spPr>
      </p:pic>
      <p:pic>
        <p:nvPicPr>
          <p:cNvPr id="7" name="Picture 6" descr="katydid_40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0" y="2362200"/>
            <a:ext cx="1587500" cy="252730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452" y="4800600"/>
            <a:ext cx="2986548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Wood </a:t>
            </a:r>
            <a:r>
              <a:rPr lang="en-US" sz="8000" dirty="0"/>
              <a:t>P</a:t>
            </a:r>
            <a:r>
              <a:rPr lang="en-US" sz="8000" dirty="0" smtClean="0"/>
              <a:t>roducts Pests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yvws.net/sites/dis/Termite/Subterranean%20termite%20swarmer%20with%20wor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838200"/>
            <a:ext cx="3648075" cy="3086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19800" y="838200"/>
            <a:ext cx="1828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Swarmer</a:t>
            </a:r>
            <a:r>
              <a:rPr lang="en-US" dirty="0" smtClean="0"/>
              <a:t> with workers</a:t>
            </a:r>
            <a:endParaRPr lang="en-US" dirty="0"/>
          </a:p>
        </p:txBody>
      </p:sp>
      <p:pic>
        <p:nvPicPr>
          <p:cNvPr id="27652" name="Picture 4" descr="http://www.qesaausa.org/SaiYee/Home&amp;Garden/Termites_Pic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267200"/>
            <a:ext cx="335280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7654" name="Picture 6" descr="http://www.lockeext.com/FORMOSAN_SUBTERRANEAN_TERM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657600"/>
            <a:ext cx="3309504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86200" y="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/>
              <a:t>Subterranean Termites</a:t>
            </a:r>
            <a:endParaRPr lang="en-US" sz="36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5715000"/>
            <a:ext cx="1295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Soldiers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7848600" y="5791200"/>
            <a:ext cx="381000" cy="1084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362700" y="6057900"/>
            <a:ext cx="457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6" name="Picture 8" descr="http://static.howstuffworks.com/gif/termite-1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76200"/>
            <a:ext cx="3810000" cy="4762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To familiarize you with the variation in insects.</a:t>
            </a:r>
          </a:p>
          <a:p>
            <a:endParaRPr lang="en-US" dirty="0" smtClean="0"/>
          </a:p>
          <a:p>
            <a:r>
              <a:rPr lang="en-US" dirty="0" smtClean="0"/>
              <a:t>To know and identify important defoliators and wood products pests in our forests.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Objectives: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nobiid Emerg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81000"/>
            <a:ext cx="4882515" cy="3291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3" descr="Drugstore Beetle Da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411480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80" name="Picture 8" descr="http://www.livingwithbugs.com/Images/KG434-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4648" y="3962400"/>
            <a:ext cx="4896952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Large &amp; </a:t>
            </a:r>
            <a:r>
              <a:rPr lang="en-US" sz="3200" u="sng" dirty="0" err="1" smtClean="0"/>
              <a:t>Lyctid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Powderpost</a:t>
            </a:r>
            <a:r>
              <a:rPr lang="en-US" sz="3200" u="sng" dirty="0" smtClean="0"/>
              <a:t> Beetles</a:t>
            </a:r>
            <a:endParaRPr lang="en-US" sz="32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219200"/>
            <a:ext cx="3962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400" dirty="0" smtClean="0"/>
              <a:t>Larvae: C-shaped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Adults: Small (&lt; ¼ inch long); flattened appearance; reddish-brown to black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Va Creeper Deathwatch Bee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81400"/>
            <a:ext cx="44577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3" descr="Anobiid Eg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"/>
            <a:ext cx="414856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1746" name="Picture 2" descr="http://www.emeryhomeinspection.com/wp-content/photos/anobiid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8600"/>
            <a:ext cx="4000500" cy="1885950"/>
          </a:xfrm>
          <a:prstGeom prst="rect">
            <a:avLst/>
          </a:prstGeom>
          <a:noFill/>
        </p:spPr>
      </p:pic>
      <p:pic>
        <p:nvPicPr>
          <p:cNvPr id="5" name="Picture 3" descr="Anobiid Galler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429000"/>
            <a:ext cx="4806156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21336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/>
              <a:t>Anobiid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Powderpost</a:t>
            </a:r>
            <a:r>
              <a:rPr lang="en-US" sz="4000" u="sng" dirty="0" smtClean="0"/>
              <a:t> Beetle</a:t>
            </a:r>
            <a:endParaRPr lang="en-US" sz="4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gage.unl.edu/graphics/nature_gardening/carpenter%20b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83" y="76200"/>
            <a:ext cx="4882317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700" name="Picture 4" descr="http://pestcemetery.com/wp-content/uploads/2009/03/carpenter-bee-bumble-bee-pestcemet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19200"/>
            <a:ext cx="341757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702" name="Picture 6" descr="http://entweb.clemson.edu/eiis/factshot/images/carpenterbe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86200"/>
            <a:ext cx="411480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81600" y="2286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Carpenter Bees</a:t>
            </a:r>
            <a:endParaRPr lang="en-US" sz="4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38100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Females tunnel and lay eggs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Leave a pollen ball in tunnel for larvae to feed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Differ from bumble bees by having a black upper abdomen devoid of hair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ache.eb.com/eb/image?id=82321&amp;rendTypeId=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76600"/>
            <a:ext cx="4599878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24" name="Picture 4" descr="http://www.ca.uky.edu/entomology/entfacts/images/ef60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6825" cy="3238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26" name="Picture 6" descr="http://www.wdiohio.com/images/carpenter_ant_da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42672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81600" y="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Carpenter Ants</a:t>
            </a:r>
            <a:endParaRPr lang="en-US" sz="4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7620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Excavate wood galleries to lay eggs and raise young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Like most ant species, they eat honeydew formed from aphids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Also prey on termites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homepage.ntlworld.com/debbie.allan1/images/urg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752725" cy="381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2772" name="Picture 4" descr="http://www.royalalbertamuseum.ca/natural/insects/bugsfaq/pics/horn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28600"/>
            <a:ext cx="4762500" cy="2752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2774" name="Picture 6" descr="Horntail lar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981200"/>
            <a:ext cx="2286000" cy="1714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4" descr="Horntail Larv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276600"/>
            <a:ext cx="42672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464820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Larvae: feed in dead logs like wood-boring beetle larvae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Adults: Wider waist than found in most Hymenopterans; thorax and abdomen broadly attached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0386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Horntails</a:t>
            </a:r>
            <a:endParaRPr lang="en-US" sz="4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09600"/>
            <a:ext cx="21939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  <a:cs typeface="Apple Chancery"/>
              </a:rPr>
              <a:t>Exercise: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Draw insects labeling key identification structures, colors, etc.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Note damage structures.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Autofit/>
          </a:bodyPr>
          <a:lstStyle/>
          <a:p>
            <a:r>
              <a:rPr sz="8000" dirty="0" smtClean="0"/>
              <a:t> </a:t>
            </a:r>
            <a:r>
              <a:rPr lang="en-US" sz="8000" dirty="0" smtClean="0"/>
              <a:t>Insect Defoliators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sz="2800" u="sng" dirty="0" smtClean="0"/>
              <a:t>Defoliation</a:t>
            </a:r>
            <a:r>
              <a:rPr lang="en-US" sz="2800" dirty="0" smtClean="0"/>
              <a:t>-thinning or absence of foliage; visible </a:t>
            </a:r>
            <a:r>
              <a:rPr lang="en-US" sz="2800" dirty="0" err="1" smtClean="0"/>
              <a:t>frass</a:t>
            </a:r>
            <a:endParaRPr lang="en-US" sz="2800" dirty="0" smtClean="0"/>
          </a:p>
          <a:p>
            <a:r>
              <a:rPr lang="en-US" sz="2800" dirty="0" smtClean="0"/>
              <a:t>Defoliator Types:</a:t>
            </a:r>
          </a:p>
          <a:p>
            <a:pPr lvl="1"/>
            <a:r>
              <a:rPr lang="en-US" sz="2400" u="sng" dirty="0" smtClean="0"/>
              <a:t>Chewers</a:t>
            </a:r>
            <a:r>
              <a:rPr lang="en-US" sz="2400" dirty="0" smtClean="0"/>
              <a:t>-devour leaves and needles completely</a:t>
            </a:r>
          </a:p>
          <a:p>
            <a:pPr lvl="1"/>
            <a:r>
              <a:rPr lang="en-US" sz="2400" u="sng" dirty="0" err="1" smtClean="0"/>
              <a:t>Skeletonizers</a:t>
            </a:r>
            <a:r>
              <a:rPr lang="en-US" sz="2400" dirty="0" smtClean="0"/>
              <a:t>-feed on soft parts of leaves; leave a skeletal network</a:t>
            </a:r>
          </a:p>
          <a:p>
            <a:pPr lvl="1"/>
            <a:r>
              <a:rPr lang="en-US" sz="2400" u="sng" dirty="0" smtClean="0"/>
              <a:t>Miners</a:t>
            </a:r>
            <a:r>
              <a:rPr lang="en-US" sz="2400" dirty="0" smtClean="0"/>
              <a:t>-bore inside leaves and feed between epidermis</a:t>
            </a:r>
          </a:p>
          <a:p>
            <a:r>
              <a:rPr lang="en-US" sz="2600" dirty="0" smtClean="0"/>
              <a:t>Some insects eat only new foliage (Ex: Western spruce budworm) </a:t>
            </a:r>
          </a:p>
          <a:p>
            <a:r>
              <a:rPr lang="en-US" sz="2600" dirty="0"/>
              <a:t>O</a:t>
            </a:r>
            <a:r>
              <a:rPr lang="en-US" sz="2600" dirty="0" smtClean="0"/>
              <a:t>thers consume new and old foliage (Ex: Douglas-fir tussock moth)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u="sng" dirty="0" err="1" smtClean="0"/>
              <a:t>Polyphagous</a:t>
            </a:r>
            <a:r>
              <a:rPr lang="en-US" sz="2800" dirty="0" smtClean="0"/>
              <a:t>-feed on many hosts</a:t>
            </a:r>
          </a:p>
          <a:p>
            <a:r>
              <a:rPr lang="en-US" sz="2800" u="sng" dirty="0" err="1" smtClean="0"/>
              <a:t>Oligophagous</a:t>
            </a:r>
            <a:r>
              <a:rPr lang="en-US" sz="2800" dirty="0" smtClean="0"/>
              <a:t>-feed on only a few hosts</a:t>
            </a:r>
          </a:p>
          <a:p>
            <a:r>
              <a:rPr lang="en-US" sz="2800" u="sng" dirty="0" err="1" smtClean="0"/>
              <a:t>Monophagous</a:t>
            </a:r>
            <a:r>
              <a:rPr lang="en-US" sz="2800" dirty="0" smtClean="0"/>
              <a:t>-feeds on one host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Defoliation Facts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TC Ad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7959" y="929640"/>
            <a:ext cx="3513641" cy="2651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 descr="FTC in Sweetg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2667000"/>
            <a:ext cx="3086100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Forest Tent Caterpillar</a:t>
            </a:r>
            <a:endParaRPr lang="en-US" sz="4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858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Does not form a tent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Adults: light brown colored wings with darker stripes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Larva: has a key-hole shaped spot on its back</a:t>
            </a:r>
            <a:endParaRPr lang="en-US" sz="2400" dirty="0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733800"/>
            <a:ext cx="4236396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/>
              <a:t>Eastern Tent Caterpillar</a:t>
            </a:r>
            <a:endParaRPr lang="en-US" sz="36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33400"/>
            <a:ext cx="4800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 Forms a tent in tree crotches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Stays in tent during the day and feeds at night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Adults: dark brown wings with light stripes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17410" name="Picture 2" descr="http://www.hsu.edu/uploadedImages/Biology/Eastern%20Tent%20Caterpillar%20Moth-%20Malacosoma%20american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276600"/>
            <a:ext cx="3366328" cy="3392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550506"/>
            <a:ext cx="3006148" cy="4155094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  <p:pic>
        <p:nvPicPr>
          <p:cNvPr id="4" name="Picture 3" descr="ETC on T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0"/>
            <a:ext cx="4267200" cy="320040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all Webworm Ad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0807" y="3048000"/>
            <a:ext cx="2708593" cy="3611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3" descr="Fall Webworm Lar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505200"/>
            <a:ext cx="42672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 descr="Fall Webworm 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971800"/>
            <a:ext cx="2743200" cy="3657600"/>
          </a:xfrm>
          <a:prstGeom prst="rect">
            <a:avLst/>
          </a:prstGeom>
          <a:noFill/>
        </p:spPr>
      </p:pic>
      <p:pic>
        <p:nvPicPr>
          <p:cNvPr id="5" name="Picture 3" descr="Fall Webworm on Cypre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762000"/>
            <a:ext cx="30480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Fall Webworm</a:t>
            </a:r>
            <a:endParaRPr lang="en-US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838200"/>
            <a:ext cx="571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 Builds web on the end of limbs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Feed on hardwoods, especially pecan, persimmon, walnut, and elm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CLR Lar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"/>
            <a:ext cx="3886200" cy="3200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" name="Picture 3" descr="Adult w_exuv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76200"/>
            <a:ext cx="2743200" cy="3657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3" descr="Archips Leafroll with Pu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52800"/>
            <a:ext cx="4572000" cy="3429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Cypress </a:t>
            </a:r>
            <a:r>
              <a:rPr lang="en-US" sz="4000" u="sng" dirty="0" err="1" smtClean="0"/>
              <a:t>Leafroller</a:t>
            </a:r>
            <a:endParaRPr lang="en-US" sz="4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6576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 Popular in cypress areas, esp. Louisiana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Roll leaves (needles) over themselves in late instars to pupate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rd.gov.ab.ca/forests/health/images/mo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272" y="3714242"/>
            <a:ext cx="3575328" cy="2991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Gypsy Moth</a:t>
            </a:r>
            <a:endParaRPr lang="en-US" sz="4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85800"/>
            <a:ext cx="48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Feed on hardwoods and conifers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They lay egg  masses on tree trunks or in crevasses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Larvae: 5 pairs of blue spots and 6 pairs of red spots; hairy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Adults: Female is larger and white; male is smaller and brownish-tan</a:t>
            </a:r>
          </a:p>
          <a:p>
            <a:endParaRPr lang="en-US" dirty="0"/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568700"/>
            <a:ext cx="2463800" cy="3289300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88271"/>
            <a:ext cx="2895600" cy="3569329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885</TotalTime>
  <Words>733</Words>
  <Application>Microsoft Office PowerPoint</Application>
  <PresentationFormat>On-screen Show (4:3)</PresentationFormat>
  <Paragraphs>99</Paragraphs>
  <Slides>25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Paper</vt:lpstr>
      <vt:lpstr>Defoliators and Wood Products Pests</vt:lpstr>
      <vt:lpstr>Objectives:</vt:lpstr>
      <vt:lpstr> Insect Defoliators</vt:lpstr>
      <vt:lpstr>Defoliation Facts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Other Defoliators</vt:lpstr>
      <vt:lpstr>Wood Products Pests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Auburn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Defoliators and Wood Products Pests</dc:title>
  <dc:creator>Daniel Paul Jackson</dc:creator>
  <cp:lastModifiedBy>Yuan Zeng</cp:lastModifiedBy>
  <cp:revision>91</cp:revision>
  <dcterms:created xsi:type="dcterms:W3CDTF">2010-09-01T05:07:28Z</dcterms:created>
  <dcterms:modified xsi:type="dcterms:W3CDTF">2010-09-01T06:33:24Z</dcterms:modified>
</cp:coreProperties>
</file>