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1"/>
  </p:notesMasterIdLst>
  <p:handoutMasterIdLst>
    <p:handoutMasterId r:id="rId72"/>
  </p:handoutMasterIdLst>
  <p:sldIdLst>
    <p:sldId id="332" r:id="rId2"/>
    <p:sldId id="343" r:id="rId3"/>
    <p:sldId id="374" r:id="rId4"/>
    <p:sldId id="369" r:id="rId5"/>
    <p:sldId id="344" r:id="rId6"/>
    <p:sldId id="370" r:id="rId7"/>
    <p:sldId id="345" r:id="rId8"/>
    <p:sldId id="346" r:id="rId9"/>
    <p:sldId id="347" r:id="rId10"/>
    <p:sldId id="349" r:id="rId11"/>
    <p:sldId id="350" r:id="rId12"/>
    <p:sldId id="363" r:id="rId13"/>
    <p:sldId id="351" r:id="rId14"/>
    <p:sldId id="352" r:id="rId15"/>
    <p:sldId id="353" r:id="rId16"/>
    <p:sldId id="355" r:id="rId17"/>
    <p:sldId id="359" r:id="rId18"/>
    <p:sldId id="307" r:id="rId19"/>
    <p:sldId id="308" r:id="rId20"/>
    <p:sldId id="309" r:id="rId21"/>
    <p:sldId id="310" r:id="rId22"/>
    <p:sldId id="375" r:id="rId23"/>
    <p:sldId id="311" r:id="rId24"/>
    <p:sldId id="312" r:id="rId25"/>
    <p:sldId id="313" r:id="rId26"/>
    <p:sldId id="314" r:id="rId27"/>
    <p:sldId id="315" r:id="rId28"/>
    <p:sldId id="316" r:id="rId29"/>
    <p:sldId id="318" r:id="rId30"/>
    <p:sldId id="320" r:id="rId31"/>
    <p:sldId id="321" r:id="rId32"/>
    <p:sldId id="322" r:id="rId33"/>
    <p:sldId id="325" r:id="rId34"/>
    <p:sldId id="326" r:id="rId35"/>
    <p:sldId id="335" r:id="rId36"/>
    <p:sldId id="339" r:id="rId37"/>
    <p:sldId id="340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407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99"/>
    <a:srgbClr val="CC3300"/>
    <a:srgbClr val="DDDDDD"/>
    <a:srgbClr val="FF9900"/>
    <a:srgbClr val="FF0000"/>
    <a:srgbClr val="FFFF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46" autoAdjust="0"/>
  </p:normalViewPr>
  <p:slideViewPr>
    <p:cSldViewPr>
      <p:cViewPr varScale="1">
        <p:scale>
          <a:sx n="84" d="100"/>
          <a:sy n="84" d="100"/>
        </p:scale>
        <p:origin x="-2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3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13" Type="http://schemas.openxmlformats.org/officeDocument/2006/relationships/slide" Target="slides/slide56.xml"/><Relationship Id="rId18" Type="http://schemas.openxmlformats.org/officeDocument/2006/relationships/slide" Target="slides/slide65.xml"/><Relationship Id="rId3" Type="http://schemas.openxmlformats.org/officeDocument/2006/relationships/slide" Target="slides/slide40.xml"/><Relationship Id="rId7" Type="http://schemas.openxmlformats.org/officeDocument/2006/relationships/slide" Target="slides/slide47.xml"/><Relationship Id="rId12" Type="http://schemas.openxmlformats.org/officeDocument/2006/relationships/slide" Target="slides/slide54.xml"/><Relationship Id="rId17" Type="http://schemas.openxmlformats.org/officeDocument/2006/relationships/slide" Target="slides/slide61.xml"/><Relationship Id="rId2" Type="http://schemas.openxmlformats.org/officeDocument/2006/relationships/slide" Target="slides/slide39.xml"/><Relationship Id="rId16" Type="http://schemas.openxmlformats.org/officeDocument/2006/relationships/slide" Target="slides/slide60.xml"/><Relationship Id="rId20" Type="http://schemas.openxmlformats.org/officeDocument/2006/relationships/slide" Target="slides/slide68.xml"/><Relationship Id="rId1" Type="http://schemas.openxmlformats.org/officeDocument/2006/relationships/slide" Target="slides/slide30.xml"/><Relationship Id="rId6" Type="http://schemas.openxmlformats.org/officeDocument/2006/relationships/slide" Target="slides/slide46.xml"/><Relationship Id="rId11" Type="http://schemas.openxmlformats.org/officeDocument/2006/relationships/slide" Target="slides/slide52.xml"/><Relationship Id="rId5" Type="http://schemas.openxmlformats.org/officeDocument/2006/relationships/slide" Target="slides/slide45.xml"/><Relationship Id="rId15" Type="http://schemas.openxmlformats.org/officeDocument/2006/relationships/slide" Target="slides/slide59.xml"/><Relationship Id="rId10" Type="http://schemas.openxmlformats.org/officeDocument/2006/relationships/slide" Target="slides/slide51.xml"/><Relationship Id="rId19" Type="http://schemas.openxmlformats.org/officeDocument/2006/relationships/slide" Target="slides/slide67.xml"/><Relationship Id="rId4" Type="http://schemas.openxmlformats.org/officeDocument/2006/relationships/slide" Target="slides/slide44.xml"/><Relationship Id="rId9" Type="http://schemas.openxmlformats.org/officeDocument/2006/relationships/slide" Target="slides/slide50.xml"/><Relationship Id="rId14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Ex. 1: Grey heron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5C8FB95-73CB-4D81-9FEC-C27790CB1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Ex. 1: Grey heron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5E5EDB9-2ECE-4885-9384-FE00BE3A5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9E26D-0CC7-4101-90DF-A7824F2BA3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475FB-F500-4820-8E00-044362570DC1}" type="slidenum">
              <a:rPr lang="en-US"/>
              <a:pPr/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281ED-7C9F-4074-AC2B-0FE826C19F09}" type="slidenum">
              <a:rPr lang="en-US"/>
              <a:pPr/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9E26D-0CC7-4101-90DF-A7824F2BA3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30097-A285-43DC-9C43-80A0E00F2A41}" type="slidenum">
              <a:rPr lang="en-US"/>
              <a:pPr/>
              <a:t>40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AB278-F02D-4735-A43C-8147E41EA8D6}" type="slidenum">
              <a:rPr lang="en-US"/>
              <a:pPr/>
              <a:t>41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0F889-C2F7-4BA5-9719-E8003C874C64}" type="slidenum">
              <a:rPr lang="en-US"/>
              <a:pPr/>
              <a:t>42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2D382-FD7A-4B7E-8AAD-7892C0F5C630}" type="slidenum">
              <a:rPr lang="en-US"/>
              <a:pPr/>
              <a:t>43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6C229-24FB-4107-AC76-DA615626061B}" type="slidenum">
              <a:rPr lang="en-US"/>
              <a:pPr/>
              <a:t>44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25688-7880-499A-A774-08A26ABBC843}" type="slidenum">
              <a:rPr lang="en-US"/>
              <a:pPr/>
              <a:t>45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4F137-2C06-40C3-A1FF-F0E1DDB35FEA}" type="slidenum">
              <a:rPr lang="en-US"/>
              <a:pPr/>
              <a:t>46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66C4-72ED-401F-A9F6-7272428C65CC}" type="slidenum">
              <a:rPr lang="en-US"/>
              <a:pPr/>
              <a:t>47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3B6B8-E413-4F38-881A-5EE1F8F7FA92}" type="slidenum">
              <a:rPr lang="en-US"/>
              <a:pPr/>
              <a:t>48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BE441-8479-45F2-B57B-20B6184B6CA9}" type="slidenum">
              <a:rPr lang="en-US"/>
              <a:pPr/>
              <a:t>49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F62E8-7DF1-40DF-A97A-5BA9D52104B5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1D58E-4AFC-4390-AE0D-B22F9DFD2235}" type="slidenum">
              <a:rPr lang="en-US"/>
              <a:pPr/>
              <a:t>51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A605-1358-4EF1-AD27-47575D14283B}" type="slidenum">
              <a:rPr lang="en-US"/>
              <a:pPr/>
              <a:t>52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84F51-4909-43CB-8B86-3B3DB0C5EFF5}" type="slidenum">
              <a:rPr lang="en-US"/>
              <a:pPr/>
              <a:t>53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4E408-3BAB-4DD8-93FE-4CCD2404E269}" type="slidenum">
              <a:rPr lang="en-US"/>
              <a:pPr/>
              <a:t>54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6F7F7-CC23-4F56-A3D7-1CFA92140F3D}" type="slidenum">
              <a:rPr lang="en-US"/>
              <a:pPr/>
              <a:t>55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44AE6-0F65-4EA4-89B0-422B03EBCE20}" type="slidenum">
              <a:rPr lang="en-US"/>
              <a:pPr/>
              <a:t>56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FAE12-9BE4-4772-A4DF-0915C98D416C}" type="slidenum">
              <a:rPr lang="en-US"/>
              <a:pPr/>
              <a:t>57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C9BFD-8799-4F9A-BF79-253736D108D4}" type="slidenum">
              <a:rPr lang="en-US"/>
              <a:pPr/>
              <a:t>58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EFAF-066C-4BC5-A166-BC8EE8FEE9E8}" type="slidenum">
              <a:rPr lang="en-US"/>
              <a:pPr/>
              <a:t>59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9E26D-0CC7-4101-90DF-A7824F2BA3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02E8-8AE9-4081-A656-267096B11751}" type="slidenum">
              <a:rPr lang="en-US"/>
              <a:pPr/>
              <a:t>60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C852F-B73B-42D9-B376-E4B6030B5F28}" type="slidenum">
              <a:rPr lang="en-US"/>
              <a:pPr/>
              <a:t>61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1A25E-B0AF-43AA-9A45-AD80B2F270EA}" type="slidenum">
              <a:rPr lang="en-US"/>
              <a:pPr/>
              <a:t>62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36F68-2F1A-41F4-986A-A7D27EDE3B1A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92E36-6782-4956-B34E-6AA1F23511C0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5DD06-634F-44BD-B4C6-2CC0D20A83B1}" type="slidenum">
              <a:rPr lang="en-US"/>
              <a:pPr/>
              <a:t>65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A205F-D25E-4856-95E6-A0F9F7710E7A}" type="slidenum">
              <a:rPr lang="en-US"/>
              <a:pPr/>
              <a:t>66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80080-9C3A-4834-8317-074B6D9CA190}" type="slidenum">
              <a:rPr lang="en-US"/>
              <a:pPr/>
              <a:t>67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C31C8-4F51-4F5E-80F3-021F1EA98825}" type="slidenum">
              <a:rPr lang="en-US"/>
              <a:pPr/>
              <a:t>68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305C1-7CE5-4C5B-9E92-3FAB2FD52A45}" type="slidenum">
              <a:rPr lang="en-US"/>
              <a:pPr/>
              <a:t>69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Ex. 1: Grey heron</a:t>
            </a: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98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4776AC1-4149-4633-81B2-5DC486BD1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F104A-1F09-4158-8EC9-64BEC99B2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7213" y="214313"/>
            <a:ext cx="2047875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4313"/>
            <a:ext cx="5992813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4361-E26A-4D0B-BA74-F99CBADF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1955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524000"/>
            <a:ext cx="4021138" cy="22272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33950" y="3903663"/>
            <a:ext cx="4021138" cy="2228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A91A4-F448-4C97-93DC-FAC1C51AD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1"/>
            <a:ext cx="4019550" cy="220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524000"/>
            <a:ext cx="4021138" cy="22272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33950" y="3903663"/>
            <a:ext cx="4021138" cy="2228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762000" y="3886200"/>
            <a:ext cx="4021138" cy="2228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F361-1546-41E2-9275-5A0FB74DF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14313"/>
            <a:ext cx="8193088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5EF5-A901-4DE7-B838-814DD3C3A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8193088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903663"/>
            <a:ext cx="8193088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2357-D65D-4177-8EF8-DAB05767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B60D1-BA0E-4E41-9D73-8F11BC53C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22720-2DA3-4BEB-8D67-CD0F3812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1955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24000"/>
            <a:ext cx="402113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2324-2D8B-4FDE-924F-6293D94B2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8C76-612B-49A3-AD28-EE5C82CDD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73A6A-0B2B-4A4F-A908-7D0426BB0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FBC8-439C-40CD-9C5C-DAE785F10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FE48C-E669-4889-9925-400FA500D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CCE1-A36D-4063-BEE4-A31BE27A3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ltGray">
          <a:xfrm>
            <a:off x="417513" y="5651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ltGray">
          <a:xfrm>
            <a:off x="800100" y="5651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ltGray">
          <a:xfrm>
            <a:off x="541338" y="9874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ltGray">
          <a:xfrm>
            <a:off x="911225" y="9874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ltGray">
          <a:xfrm>
            <a:off x="127000" y="9144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gray">
          <a:xfrm>
            <a:off x="762000" y="4572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gray">
          <a:xfrm>
            <a:off x="442913" y="12477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1930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US"/>
              <a:t>Ex.1: Grey heron</a:t>
            </a:r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C11420E-DD92-4154-B9CE-A9DFE95EC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build="p" advAuto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oleObject1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97-2003_Worksheet6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Worksheet7.xls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Microsoft_Office_Excel_97-2003_Worksheet9.xls"/><Relationship Id="rId4" Type="http://schemas.openxmlformats.org/officeDocument/2006/relationships/oleObject" Target="../embeddings/Microsoft_Office_Excel_97-2003_Worksheet8.xls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Microsoft_Office_Excel_97-2003_Worksheet11.xls"/><Relationship Id="rId4" Type="http://schemas.openxmlformats.org/officeDocument/2006/relationships/oleObject" Target="../embeddings/Microsoft_Office_Excel_97-2003_Worksheet10.xls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9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457200" eaLnBrk="1" hangingPunct="1"/>
            <a:r>
              <a:rPr lang="en-US" sz="4000" dirty="0" smtClean="0"/>
              <a:t>Patch Occupancy </a:t>
            </a:r>
            <a:br>
              <a:rPr lang="en-US" sz="4000" dirty="0" smtClean="0"/>
            </a:br>
            <a:r>
              <a:rPr lang="en-US" sz="4000" dirty="0" smtClean="0"/>
              <a:t>and Patch Dynamics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Single species, Single Season Occupancy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Applications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range extent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Usually involve the use of presence-absence data, </a:t>
            </a:r>
          </a:p>
          <a:p>
            <a:pPr eaLnBrk="1" hangingPunct="1"/>
            <a:r>
              <a:rPr lang="en-US" smtClean="0"/>
              <a:t>Frequently by "connecting the dots," </a:t>
            </a:r>
          </a:p>
          <a:p>
            <a:pPr lvl="1" eaLnBrk="1" hangingPunct="1"/>
            <a:r>
              <a:rPr lang="en-US" smtClean="0"/>
              <a:t>Extent of occurrence like typical range maps</a:t>
            </a:r>
          </a:p>
          <a:p>
            <a:pPr lvl="1" eaLnBrk="1" hangingPunct="1"/>
            <a:r>
              <a:rPr lang="en-US" smtClean="0"/>
              <a:t>Can allow for breaks in distribution</a:t>
            </a:r>
          </a:p>
          <a:p>
            <a:pPr eaLnBrk="1" hangingPunct="1"/>
            <a:r>
              <a:rPr lang="en-US" smtClean="0"/>
              <a:t>Failures to detect </a:t>
            </a:r>
            <a:r>
              <a:rPr lang="en-US" smtClean="0">
                <a:sym typeface="Wingdings" pitchFamily="2" charset="2"/>
              </a:rPr>
              <a:t></a:t>
            </a:r>
            <a:r>
              <a:rPr lang="en-US" smtClean="0"/>
              <a:t>under-estimate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range extent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762000" y="1524000"/>
            <a:ext cx="4019550" cy="2209800"/>
          </a:xfrm>
        </p:spPr>
        <p:txBody>
          <a:bodyPr/>
          <a:lstStyle/>
          <a:p>
            <a:pPr eaLnBrk="1" hangingPunct="1"/>
            <a:r>
              <a:rPr lang="en-US" sz="1800" smtClean="0"/>
              <a:t>Occupancy analysis </a:t>
            </a:r>
          </a:p>
          <a:p>
            <a:pPr lvl="1" eaLnBrk="1" hangingPunct="1"/>
            <a:r>
              <a:rPr lang="en-US" sz="1800" smtClean="0"/>
              <a:t>Accounts for failures to detect – “false absences”</a:t>
            </a:r>
          </a:p>
          <a:p>
            <a:pPr lvl="1" eaLnBrk="1" hangingPunct="1"/>
            <a:r>
              <a:rPr lang="en-US" sz="1800" smtClean="0"/>
              <a:t>Allows examining the probabilistic distribution and relationships to biotic and abiotic factors</a:t>
            </a:r>
          </a:p>
        </p:txBody>
      </p:sp>
      <p:pic>
        <p:nvPicPr>
          <p:cNvPr id="28676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32500" y="1760538"/>
            <a:ext cx="1824038" cy="1754187"/>
          </a:xfrm>
          <a:noFill/>
        </p:spPr>
      </p:pic>
      <p:pic>
        <p:nvPicPr>
          <p:cNvPr id="2867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3733800"/>
            <a:ext cx="1828800" cy="1609725"/>
          </a:xfrm>
          <a:noFill/>
        </p:spPr>
      </p:pic>
      <p:pic>
        <p:nvPicPr>
          <p:cNvPr id="28678" name="Picture 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58938" y="3886200"/>
            <a:ext cx="2228850" cy="222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Habitat relationships and resource selection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Studies of habitat use seek to identify key habitat attributes to which species respond</a:t>
            </a:r>
          </a:p>
          <a:p>
            <a:pPr eaLnBrk="1" hangingPunct="1"/>
            <a:r>
              <a:rPr lang="en-US" sz="2000" smtClean="0"/>
              <a:t>Frequently employ presence-absence surveys</a:t>
            </a:r>
          </a:p>
          <a:p>
            <a:pPr eaLnBrk="1" hangingPunct="1"/>
            <a:r>
              <a:rPr lang="en-US" sz="2000" smtClean="0"/>
              <a:t>Often use logistic regression – </a:t>
            </a:r>
          </a:p>
          <a:p>
            <a:pPr lvl="1" eaLnBrk="1" hangingPunct="1"/>
            <a:r>
              <a:rPr lang="en-US" sz="2000" smtClean="0"/>
              <a:t>fails to account for "false absences," </a:t>
            </a:r>
          </a:p>
          <a:p>
            <a:pPr lvl="1" eaLnBrk="1" hangingPunct="1"/>
            <a:r>
              <a:rPr lang="en-US" sz="2000" smtClean="0"/>
              <a:t>i.e. imperfect detection</a:t>
            </a:r>
          </a:p>
          <a:p>
            <a:pPr eaLnBrk="1" hangingPunct="1"/>
            <a:r>
              <a:rPr lang="en-US" sz="2000" smtClean="0"/>
              <a:t>Failure to account for detectability biases estimated relationships and variance (too small)</a:t>
            </a:r>
          </a:p>
        </p:txBody>
      </p:sp>
      <p:pic>
        <p:nvPicPr>
          <p:cNvPr id="29700" name="Picture 4" descr="reSystem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13686" r="19556" b="14468"/>
          <a:stretch>
            <a:fillRect/>
          </a:stretch>
        </p:blipFill>
        <p:spPr>
          <a:xfrm>
            <a:off x="5006975" y="1600200"/>
            <a:ext cx="3184525" cy="2133600"/>
          </a:xfrm>
        </p:spPr>
      </p:pic>
      <p:pic>
        <p:nvPicPr>
          <p:cNvPr id="29701" name="Picture 4" descr="map WOTH - averag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7488" y="3903663"/>
            <a:ext cx="2603500" cy="222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Metapopulations (Levins 1969, 1970)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Defined:  </a:t>
            </a:r>
            <a:br>
              <a:rPr lang="en-US" dirty="0" smtClean="0"/>
            </a:br>
            <a:r>
              <a:rPr lang="en-US" dirty="0" smtClean="0"/>
              <a:t>Population composed of localized subpopulations that are connected through animal movements and have some probability of extinction and re-colonization</a:t>
            </a:r>
          </a:p>
          <a:p>
            <a:pPr eaLnBrk="1" hangingPunct="1"/>
            <a:r>
              <a:rPr lang="en-US" dirty="0" smtClean="0"/>
              <a:t>Equivalent to a system of “patches” that are sometimes occupied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Metapopulations – single-season approaches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Based on snapshot of occupancy – aka static occupancy</a:t>
            </a:r>
          </a:p>
          <a:p>
            <a:pPr eaLnBrk="1" hangingPunct="1"/>
            <a:r>
              <a:rPr lang="en-US" sz="2000" dirty="0" smtClean="0"/>
              <a:t>Relation to metapopulation  </a:t>
            </a:r>
          </a:p>
          <a:p>
            <a:pPr lvl="1" eaLnBrk="1" hangingPunct="1"/>
            <a:r>
              <a:rPr lang="en-US" sz="2000" dirty="0" smtClean="0"/>
              <a:t>based on incidence functions </a:t>
            </a:r>
          </a:p>
          <a:p>
            <a:pPr lvl="1" eaLnBrk="1" hangingPunct="1"/>
            <a:r>
              <a:rPr lang="en-US" sz="2000" dirty="0" smtClean="0"/>
              <a:t>factors that influenced the probability of occurrence (Diamond 1975)</a:t>
            </a:r>
          </a:p>
          <a:p>
            <a:pPr eaLnBrk="1" hangingPunct="1"/>
            <a:r>
              <a:rPr lang="en-US" sz="2000" dirty="0" smtClean="0"/>
              <a:t>Uses the probability of occupancy to directly estimate metapopulation dynamics (</a:t>
            </a:r>
            <a:r>
              <a:rPr lang="en-US" sz="2000" dirty="0" err="1" smtClean="0"/>
              <a:t>Hanski</a:t>
            </a:r>
            <a:r>
              <a:rPr lang="en-US" sz="2000" dirty="0" smtClean="0"/>
              <a:t> 1991, 1992)</a:t>
            </a:r>
          </a:p>
          <a:p>
            <a:pPr eaLnBrk="1" hangingPunct="1"/>
            <a:r>
              <a:rPr lang="en-US" sz="2000" dirty="0" smtClean="0"/>
              <a:t>Probability of occupancy can vary among patch in relation to factors such as size, proximity, configuration, composition, fragmentation,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Large-scale monitoring programs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Occupancy (presence-absence) surveys are less costly than estimating abundance or density</a:t>
            </a:r>
          </a:p>
          <a:p>
            <a:pPr eaLnBrk="1" hangingPunct="1"/>
            <a:r>
              <a:rPr lang="en-US" sz="2000" dirty="0" smtClean="0"/>
              <a:t>Nearly as useful as estimates of abundance or trend</a:t>
            </a:r>
          </a:p>
          <a:p>
            <a:pPr eaLnBrk="1" hangingPunct="1"/>
            <a:r>
              <a:rPr lang="en-US" sz="2000" dirty="0" smtClean="0"/>
              <a:t>Sometimes incorrectly used as a surrogate for abundance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Rectangle 6"/>
          <p:cNvSpPr>
            <a:spLocks noGrp="1" noChangeArrowheads="1"/>
          </p:cNvSpPr>
          <p:nvPr>
            <p:ph idx="1"/>
          </p:nvPr>
        </p:nvSpPr>
        <p:spPr/>
        <p:txBody>
          <a:bodyPr anchor="ctr" anchorCtr="1"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Methods that do not estimate detection rates </a:t>
            </a:r>
            <a:br>
              <a:rPr lang="en-US" dirty="0" smtClean="0"/>
            </a:br>
            <a:r>
              <a:rPr lang="en-US" dirty="0" smtClean="0"/>
              <a:t>lead to biased estimates of occupancy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associated problems </a:t>
            </a:r>
            <a:br>
              <a:rPr lang="en-US" dirty="0" smtClean="0"/>
            </a:br>
            <a:r>
              <a:rPr lang="en-US" dirty="0" smtClean="0"/>
              <a:t>with the interpretation of estimated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Basic Sampling Scheme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i="1" smtClean="0">
                <a:latin typeface="Times New Roman" pitchFamily="18" charset="0"/>
              </a:rPr>
              <a:t>N</a:t>
            </a:r>
            <a:r>
              <a:rPr lang="en-NZ" smtClean="0"/>
              <a:t> sites are surveyed, each at </a:t>
            </a:r>
            <a:r>
              <a:rPr lang="en-NZ" i="1" smtClean="0">
                <a:latin typeface="Times New Roman" pitchFamily="18" charset="0"/>
              </a:rPr>
              <a:t>T</a:t>
            </a:r>
            <a:r>
              <a:rPr lang="en-NZ" smtClean="0"/>
              <a:t> distinct sampling occasions</a:t>
            </a:r>
          </a:p>
          <a:p>
            <a:pPr eaLnBrk="1" hangingPunct="1"/>
            <a:r>
              <a:rPr lang="en-NZ" smtClean="0"/>
              <a:t>Species is detected/not detected at each occasion at each 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Encounter history data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6523038" algn="r"/>
              </a:tabLst>
            </a:pPr>
            <a:r>
              <a:rPr lang="en-US" dirty="0" smtClean="0"/>
              <a:t>1 = detection, 0 = non-detection</a:t>
            </a:r>
          </a:p>
          <a:p>
            <a:pPr eaLnBrk="1" hangingPunct="1">
              <a:tabLst>
                <a:tab pos="6523038" algn="r"/>
              </a:tabLst>
            </a:pPr>
            <a:r>
              <a:rPr lang="en-US" dirty="0" smtClean="0"/>
              <a:t>Examples: </a:t>
            </a:r>
          </a:p>
          <a:p>
            <a:pPr lvl="1" eaLnBrk="1" hangingPunct="1">
              <a:tabLst>
                <a:tab pos="6523038" algn="r"/>
              </a:tabLst>
            </a:pPr>
            <a:r>
              <a:rPr lang="en-US" dirty="0" smtClean="0"/>
              <a:t>Detections on occasions 1, 2, 4:   	1101</a:t>
            </a:r>
          </a:p>
          <a:p>
            <a:pPr lvl="1" eaLnBrk="1" hangingPunct="1">
              <a:tabLst>
                <a:tab pos="6523038" algn="r"/>
              </a:tabLst>
            </a:pPr>
            <a:r>
              <a:rPr lang="en-US" dirty="0" smtClean="0"/>
              <a:t>Detections on occasions 2, 3:	0110</a:t>
            </a:r>
          </a:p>
          <a:p>
            <a:pPr lvl="1" eaLnBrk="1" hangingPunct="1">
              <a:tabLst>
                <a:tab pos="6523038" algn="r"/>
              </a:tabLst>
            </a:pPr>
            <a:r>
              <a:rPr lang="en-US" dirty="0" smtClean="0"/>
              <a:t>No detections at site:	0000</a:t>
            </a:r>
          </a:p>
          <a:p>
            <a:pPr eaLnBrk="1" hangingPunct="1">
              <a:tabLst>
                <a:tab pos="6523038" algn="r"/>
              </a:tabLst>
            </a:pPr>
            <a:endParaRPr lang="en-US" dirty="0" smtClean="0"/>
          </a:p>
          <a:p>
            <a:pPr eaLnBrk="1" hangingPunct="1">
              <a:tabLst>
                <a:tab pos="6523038" algn="r"/>
              </a:tabLst>
            </a:pPr>
            <a:r>
              <a:rPr lang="en-US" dirty="0" smtClean="0"/>
              <a:t>1 detection history for each site sampled		</a:t>
            </a:r>
          </a:p>
          <a:p>
            <a:pPr lvl="1" eaLnBrk="1" hangingPunct="1">
              <a:tabLst>
                <a:tab pos="6523038" algn="r"/>
              </a:tabLs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The Problem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Primarily interested in the proportion of sites that are occupied or the probability a particular site is occupied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But detection is imperfect</a:t>
            </a:r>
            <a:endParaRPr lang="en-US" dirty="0" smtClean="0"/>
          </a:p>
          <a:p>
            <a:pPr lvl="1" eaLnBrk="1" hangingPunct="1"/>
            <a:r>
              <a:rPr lang="en-US" dirty="0" smtClean="0"/>
              <a:t>Probability is an a priori expectation – e.g. probability of heads on a coin toss</a:t>
            </a:r>
          </a:p>
          <a:p>
            <a:pPr lvl="1" eaLnBrk="1" hangingPunct="1"/>
            <a:r>
              <a:rPr lang="en-US" dirty="0" smtClean="0"/>
              <a:t>Proportion is the realization of the expectation – proportion of heads in 10 coin tosses</a:t>
            </a:r>
          </a:p>
          <a:p>
            <a:pPr eaLnBrk="1" hangingPunct="1"/>
            <a:r>
              <a:rPr lang="en-US" dirty="0" smtClean="0"/>
              <a:t>Why?</a:t>
            </a:r>
          </a:p>
          <a:p>
            <a:pPr lvl="1" eaLnBrk="1" hangingPunct="1"/>
            <a:r>
              <a:rPr lang="en-US" dirty="0" smtClean="0"/>
              <a:t>Occupancy </a:t>
            </a:r>
            <a:r>
              <a:rPr lang="en-US" dirty="0" smtClean="0">
                <a:sym typeface="Wingdings" pitchFamily="2" charset="2"/>
              </a:rPr>
              <a:t> Abundance  Vital rates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8" name="Picture 4" descr="C:\Documents and Settings\Barry Grand\Local Settings\Temporary Internet Files\Content.IE5\CF0WXELB\MCj0424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562600"/>
            <a:ext cx="1066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Barry Grand\Local Settings\Temporary Internet Files\Content.IE5\CF0WXELB\MCj0424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5781675"/>
            <a:ext cx="828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Barry Grand\Local Settings\Temporary Internet Files\Content.IE5\CF0WXELB\MCj0424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999691"/>
            <a:ext cx="591609" cy="5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Distinct sampling occasions may be: 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Repeated visits on different days</a:t>
            </a:r>
          </a:p>
          <a:p>
            <a:pPr eaLnBrk="1" hangingPunct="1"/>
            <a:r>
              <a:rPr lang="en-US" smtClean="0"/>
              <a:t>Multiple surveys on the same visit</a:t>
            </a:r>
          </a:p>
          <a:p>
            <a:pPr eaLnBrk="1" hangingPunct="1"/>
            <a:r>
              <a:rPr lang="en-US" smtClean="0"/>
              <a:t>Small time periods within a survey</a:t>
            </a:r>
          </a:p>
          <a:p>
            <a:pPr lvl="1" eaLnBrk="1" hangingPunct="1"/>
            <a:r>
              <a:rPr lang="en-US" smtClean="0"/>
              <a:t>	e.g., detection/non-detection is recorded every minute of a 5-minute auditory survey</a:t>
            </a:r>
          </a:p>
          <a:p>
            <a:pPr eaLnBrk="1" hangingPunct="1"/>
            <a:r>
              <a:rPr lang="en-US" smtClean="0"/>
              <a:t>Multiple “locations” within a site</a:t>
            </a:r>
          </a:p>
          <a:p>
            <a:pPr lvl="1" eaLnBrk="1" hangingPunct="1"/>
            <a:r>
              <a:rPr lang="en-US" smtClean="0"/>
              <a:t>Spatial replication </a:t>
            </a:r>
          </a:p>
          <a:p>
            <a:pPr eaLnBrk="1" hangingPunct="1"/>
            <a:r>
              <a:rPr lang="en-US" smtClean="0"/>
              <a:t>However, want to maintain detection probability at a reasonable level (e.g., &gt;0.10)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i="1" smtClean="0">
              <a:latin typeface="Symbol" pitchFamily="18" charset="2"/>
            </a:endParaRPr>
          </a:p>
          <a:p>
            <a:pPr eaLnBrk="1" hangingPunct="1"/>
            <a:r>
              <a:rPr lang="en-US" smtClean="0">
                <a:latin typeface="Symbol" pitchFamily="18" charset="2"/>
              </a:rPr>
              <a:t>y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	-probability site </a:t>
            </a:r>
            <a:r>
              <a:rPr lang="en-US" i="1" smtClean="0">
                <a:latin typeface="Times New Roman" pitchFamily="18" charset="0"/>
              </a:rPr>
              <a:t>i</a:t>
            </a:r>
            <a:r>
              <a:rPr lang="en-US" smtClean="0"/>
              <a:t> is occupied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>
                <a:latin typeface="Times New Roman" pitchFamily="18" charset="0"/>
              </a:rPr>
              <a:t>p</a:t>
            </a:r>
            <a:r>
              <a:rPr lang="en-US" i="1" baseline="-25000" smtClean="0">
                <a:latin typeface="Times New Roman" pitchFamily="18" charset="0"/>
              </a:rPr>
              <a:t>ij</a:t>
            </a:r>
            <a:r>
              <a:rPr lang="en-US" smtClean="0"/>
              <a:t>	-probability of detecting the species in site </a:t>
            </a:r>
            <a:r>
              <a:rPr lang="en-US" i="1" smtClean="0">
                <a:latin typeface="Times New Roman" pitchFamily="18" charset="0"/>
              </a:rPr>
              <a:t>i</a:t>
            </a:r>
            <a:r>
              <a:rPr lang="en-US" smtClean="0"/>
              <a:t> at time </a:t>
            </a:r>
            <a:r>
              <a:rPr lang="en-US" i="1" smtClean="0">
                <a:latin typeface="Times New Roman" pitchFamily="18" charset="0"/>
              </a:rPr>
              <a:t>j</a:t>
            </a:r>
            <a:r>
              <a:rPr lang="en-US" smtClean="0"/>
              <a:t>, given species is present</a:t>
            </a:r>
            <a:r>
              <a:rPr lang="en-US" sz="2000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Parameters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Model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system is demographically closed to changes in the occupancy status of site during the sampling period. </a:t>
            </a:r>
          </a:p>
          <a:p>
            <a:pPr lvl="1"/>
            <a:r>
              <a:rPr lang="en-US" dirty="0" smtClean="0"/>
              <a:t>At the species level</a:t>
            </a:r>
          </a:p>
          <a:p>
            <a:pPr lvl="2"/>
            <a:r>
              <a:rPr lang="en-US" dirty="0" smtClean="0"/>
              <a:t>No colonization of (immigration to) a site</a:t>
            </a:r>
          </a:p>
          <a:p>
            <a:pPr lvl="2"/>
            <a:r>
              <a:rPr lang="en-US" dirty="0" smtClean="0"/>
              <a:t>No local extinction (emigration from) a site </a:t>
            </a:r>
          </a:p>
          <a:p>
            <a:pPr lvl="0"/>
            <a:r>
              <a:rPr lang="en-US" dirty="0" smtClean="0"/>
              <a:t>Species are not falsely detected. </a:t>
            </a:r>
          </a:p>
          <a:p>
            <a:pPr lvl="0"/>
            <a:r>
              <a:rPr lang="en-US" dirty="0" smtClean="0"/>
              <a:t>Detection at a site is independent of detection at other sites. </a:t>
            </a:r>
          </a:p>
          <a:p>
            <a:pPr lvl="1"/>
            <a:r>
              <a:rPr lang="en-US" dirty="0" smtClean="0"/>
              <a:t>Far enough apart to be biologically independent.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Assumptions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SzPct val="60000"/>
            </a:pPr>
            <a:r>
              <a:rPr lang="en-US" dirty="0" smtClean="0"/>
              <a:t>Sites are closed to changes in occupancy state between sampling occasions</a:t>
            </a:r>
          </a:p>
          <a:p>
            <a:pPr marL="342900" lvl="1" indent="-342900" eaLnBrk="1" hangingPunct="1">
              <a:buSzPct val="60000"/>
            </a:pPr>
            <a:r>
              <a:rPr lang="en-US" dirty="0" smtClean="0"/>
              <a:t>Species are not falsely detected. </a:t>
            </a:r>
          </a:p>
          <a:p>
            <a:pPr marL="342900" lvl="1" indent="-342900" eaLnBrk="1" hangingPunct="1">
              <a:buSzPct val="60000"/>
            </a:pPr>
            <a:r>
              <a:rPr lang="en-US" dirty="0" smtClean="0"/>
              <a:t>The detection process is independent at each site</a:t>
            </a:r>
          </a:p>
          <a:p>
            <a:pPr marL="742950" lvl="2" indent="-342900" eaLnBrk="1" hangingPunct="1">
              <a:buSzPct val="60000"/>
            </a:pPr>
            <a:r>
              <a:rPr lang="en-US" dirty="0" smtClean="0"/>
              <a:t>Far enough apart to be biologically independent.</a:t>
            </a:r>
          </a:p>
          <a:p>
            <a:pPr marL="342900" lvl="1" indent="-342900" eaLnBrk="1" hangingPunct="1">
              <a:buSzPct val="60000"/>
            </a:pPr>
            <a:r>
              <a:rPr lang="en-US" dirty="0" smtClean="0"/>
              <a:t>No heterogeneity in occupancy </a:t>
            </a:r>
          </a:p>
          <a:p>
            <a:pPr marL="742950" lvl="2" indent="-342900" eaLnBrk="1" hangingPunct="1">
              <a:buSzPct val="60000"/>
            </a:pPr>
            <a:r>
              <a:rPr lang="en-US" dirty="0" smtClean="0"/>
              <a:t>than cannot be explained by covariates</a:t>
            </a:r>
          </a:p>
          <a:p>
            <a:pPr marL="342900" lvl="1" indent="-342900" eaLnBrk="1" hangingPunct="1">
              <a:buSzPct val="60000"/>
            </a:pPr>
            <a:r>
              <a:rPr lang="en-US" dirty="0" smtClean="0"/>
              <a:t>No heterogeneity in detection </a:t>
            </a:r>
          </a:p>
          <a:p>
            <a:pPr marL="742950" lvl="2" indent="-342900" eaLnBrk="1" hangingPunct="1">
              <a:buSzPct val="60000"/>
            </a:pPr>
            <a:r>
              <a:rPr lang="en-US" dirty="0" smtClean="0"/>
              <a:t>that cannot be explained by covariates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Probabilistic Model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Pr(detection history 1001) =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Pr(detection history 0000) =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562225" y="2514600"/>
          <a:ext cx="4019550" cy="595313"/>
        </p:xfrm>
        <a:graphic>
          <a:graphicData uri="http://schemas.openxmlformats.org/presentationml/2006/ole">
            <p:oleObj spid="_x0000_s1026" name="Equation" r:id="rId4" imgW="1549080" imgH="22860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2701925" y="4495800"/>
          <a:ext cx="3740150" cy="1190625"/>
        </p:xfrm>
        <a:graphic>
          <a:graphicData uri="http://schemas.openxmlformats.org/presentationml/2006/ole">
            <p:oleObj spid="_x0000_s1027" name="Equation" r:id="rId5" imgW="143496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Probabilistic Model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combination of these statements forms the model likelihood</a:t>
            </a:r>
          </a:p>
          <a:p>
            <a:pPr eaLnBrk="1" hangingPunct="1"/>
            <a:r>
              <a:rPr lang="en-US" dirty="0" smtClean="0"/>
              <a:t>Maximum likelihood estimates of parameters can be obtained</a:t>
            </a:r>
          </a:p>
          <a:p>
            <a:pPr eaLnBrk="1" hangingPunct="1"/>
            <a:r>
              <a:rPr lang="en-US" dirty="0" smtClean="0"/>
              <a:t>However, parameters cannot be site specific without additional information (covariates)</a:t>
            </a:r>
          </a:p>
          <a:p>
            <a:pPr eaLnBrk="1" hangingPunct="1"/>
            <a:r>
              <a:rPr lang="en-US" dirty="0" smtClean="0"/>
              <a:t>Suggest parametric bootstrap be used to estimate </a:t>
            </a:r>
            <a:r>
              <a:rPr lang="en-US" dirty="0" err="1" smtClean="0"/>
              <a:t>GOF</a:t>
            </a:r>
            <a:endParaRPr lang="en-US" dirty="0" smtClean="0"/>
          </a:p>
          <a:p>
            <a:pPr lvl="1" eaLnBrk="1" hangingPunct="1"/>
            <a:r>
              <a:rPr lang="en-US" dirty="0" smtClean="0"/>
              <a:t>As in MARK but see </a:t>
            </a:r>
            <a:r>
              <a:rPr lang="en-US" dirty="0" err="1" smtClean="0"/>
              <a:t>MacKenzie</a:t>
            </a:r>
            <a:r>
              <a:rPr lang="en-US" dirty="0" smtClean="0"/>
              <a:t> and Bailey 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</a:rPr>
              <a:t>n</a:t>
            </a:r>
            <a:r>
              <a:rPr lang="en-US" i="1" baseline="-25000" smtClean="0">
                <a:latin typeface="Times New Roman" pitchFamily="18" charset="0"/>
              </a:rPr>
              <a:t>j</a:t>
            </a:r>
            <a:r>
              <a:rPr lang="en-US" smtClean="0"/>
              <a:t> - number of sites at which species was detected at time </a:t>
            </a:r>
            <a:r>
              <a:rPr lang="en-US" i="1" smtClean="0">
                <a:latin typeface="Times New Roman" pitchFamily="18" charset="0"/>
              </a:rPr>
              <a:t>j</a:t>
            </a:r>
          </a:p>
          <a:p>
            <a:pPr eaLnBrk="1" hangingPunct="1"/>
            <a:r>
              <a:rPr lang="en-US" i="1" smtClean="0">
                <a:latin typeface="Times New Roman" pitchFamily="18" charset="0"/>
              </a:rPr>
              <a:t>n.</a:t>
            </a:r>
            <a:r>
              <a:rPr lang="en-US" smtClean="0"/>
              <a:t> - total number of sites at which species was detected at least once </a:t>
            </a:r>
          </a:p>
          <a:p>
            <a:pPr eaLnBrk="1" hangingPunct="1"/>
            <a:r>
              <a:rPr lang="en-US" i="1" smtClean="0">
                <a:latin typeface="Times New Roman" pitchFamily="18" charset="0"/>
              </a:rPr>
              <a:t>N </a:t>
            </a:r>
            <a:r>
              <a:rPr lang="en-US" smtClean="0"/>
              <a:t>- total number of sites surveyed</a:t>
            </a:r>
          </a:p>
          <a:p>
            <a:pPr eaLnBrk="1" hangingPunct="1"/>
            <a:r>
              <a:rPr lang="en-US" smtClean="0"/>
              <a:t>Naïve estimate of occupancy: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733800" y="4648200"/>
          <a:ext cx="511175" cy="990600"/>
        </p:xfrm>
        <a:graphic>
          <a:graphicData uri="http://schemas.openxmlformats.org/presentationml/2006/ole">
            <p:oleObj spid="_x0000_s2050" name="Equation" r:id="rId4" imgW="203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Likelihood Function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i="1" dirty="0" smtClean="0">
                <a:latin typeface="Times New Roman" pitchFamily="18" charset="0"/>
              </a:rPr>
              <a:t>N – </a:t>
            </a:r>
            <a:r>
              <a:rPr lang="en-US" sz="2000" dirty="0" smtClean="0"/>
              <a:t>total number of surveyed sites</a:t>
            </a:r>
          </a:p>
          <a:p>
            <a:pPr eaLnBrk="1" hangingPunct="1"/>
            <a:r>
              <a:rPr lang="en-US" sz="2000" i="1" dirty="0" err="1" smtClean="0">
                <a:latin typeface="Times New Roman" pitchFamily="18" charset="0"/>
              </a:rPr>
              <a:t>p</a:t>
            </a:r>
            <a:r>
              <a:rPr lang="en-US" sz="2000" i="1" baseline="-25000" dirty="0" err="1" smtClean="0">
                <a:latin typeface="Times New Roman" pitchFamily="18" charset="0"/>
              </a:rPr>
              <a:t>j</a:t>
            </a:r>
            <a:r>
              <a:rPr lang="en-US" sz="2000" i="1" dirty="0" smtClean="0">
                <a:latin typeface="Times New Roman" pitchFamily="18" charset="0"/>
              </a:rPr>
              <a:t> – </a:t>
            </a:r>
            <a:r>
              <a:rPr lang="en-US" sz="2000" dirty="0" smtClean="0"/>
              <a:t>probability of detection at time </a:t>
            </a:r>
            <a:r>
              <a:rPr lang="en-US" sz="2000" i="1" dirty="0" smtClean="0">
                <a:latin typeface="Times New Roman" pitchFamily="18" charset="0"/>
              </a:rPr>
              <a:t>j</a:t>
            </a:r>
          </a:p>
          <a:p>
            <a:pPr eaLnBrk="1" hangingPunct="1"/>
            <a:r>
              <a:rPr lang="en-US" sz="2000" i="1" dirty="0" smtClean="0">
                <a:latin typeface="Times New Roman" pitchFamily="18" charset="0"/>
              </a:rPr>
              <a:t>n.</a:t>
            </a:r>
            <a:r>
              <a:rPr lang="en-US" sz="2000" dirty="0" smtClean="0"/>
              <a:t> - total number of sites at which species was detected at least once </a:t>
            </a:r>
          </a:p>
          <a:p>
            <a:pPr eaLnBrk="1" hangingPunct="1"/>
            <a:r>
              <a:rPr lang="en-US" sz="2000" i="1" dirty="0" err="1" smtClean="0">
                <a:latin typeface="Times New Roman" pitchFamily="18" charset="0"/>
              </a:rPr>
              <a:t>n</a:t>
            </a:r>
            <a:r>
              <a:rPr lang="en-US" sz="2000" i="1" baseline="-25000" dirty="0" err="1" smtClean="0">
                <a:latin typeface="Times New Roman" pitchFamily="18" charset="0"/>
              </a:rPr>
              <a:t>j</a:t>
            </a:r>
            <a:r>
              <a:rPr lang="en-US" sz="2000" dirty="0" smtClean="0"/>
              <a:t> - number of sites at which species was detected at time </a:t>
            </a:r>
            <a:r>
              <a:rPr lang="en-US" sz="2000" i="1" dirty="0" smtClean="0">
                <a:latin typeface="Times New Roman" pitchFamily="18" charset="0"/>
              </a:rPr>
              <a:t>j</a:t>
            </a:r>
          </a:p>
          <a:p>
            <a:pPr eaLnBrk="1" hangingPunct="1"/>
            <a:endParaRPr lang="en-US" sz="2000" dirty="0" smtClean="0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1066800" y="1603375"/>
          <a:ext cx="7010400" cy="1779588"/>
        </p:xfrm>
        <a:graphic>
          <a:graphicData uri="http://schemas.openxmlformats.org/presentationml/2006/ole">
            <p:oleObj spid="_x0000_s3074" name="Equation" r:id="rId4" imgW="3301920" imgH="8380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Does It Work?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Simulation study to assess how well </a:t>
            </a:r>
            <a:r>
              <a:rPr lang="en-US" i="1" smtClean="0">
                <a:latin typeface="Symbol" pitchFamily="18" charset="2"/>
              </a:rPr>
              <a:t>y</a:t>
            </a:r>
            <a:r>
              <a:rPr lang="en-US" smtClean="0"/>
              <a:t> is estimated</a:t>
            </a:r>
            <a:br>
              <a:rPr lang="en-US" smtClean="0"/>
            </a:br>
            <a:r>
              <a:rPr lang="en-US" smtClean="0"/>
              <a:t>(MacKenzie et al. 2002)</a:t>
            </a:r>
          </a:p>
          <a:p>
            <a:pPr lvl="1" eaLnBrk="1" hangingPunct="1"/>
            <a:r>
              <a:rPr lang="en-US" sz="2800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smtClean="0"/>
              <a:t>= 2, 5, 10</a:t>
            </a:r>
          </a:p>
          <a:p>
            <a:pPr lvl="1" eaLnBrk="1" hangingPunct="1"/>
            <a:r>
              <a:rPr lang="en-US" sz="2800" i="1" smtClean="0">
                <a:latin typeface="Times New Roman" pitchFamily="18" charset="0"/>
              </a:rPr>
              <a:t>N</a:t>
            </a:r>
            <a:r>
              <a:rPr lang="en-US" smtClean="0"/>
              <a:t> = 20, 40, 60 </a:t>
            </a:r>
          </a:p>
          <a:p>
            <a:pPr lvl="1" eaLnBrk="1" hangingPunct="1"/>
            <a:r>
              <a:rPr lang="en-US" sz="2800" smtClean="0">
                <a:latin typeface="Times New Roman" pitchFamily="18" charset="0"/>
                <a:sym typeface="Symbol" pitchFamily="18" charset="2"/>
              </a:rPr>
              <a:t></a:t>
            </a:r>
            <a:r>
              <a:rPr lang="en-US" smtClean="0"/>
              <a:t> = 0.5, 0.7, 0.9</a:t>
            </a:r>
          </a:p>
          <a:p>
            <a:pPr lvl="1" eaLnBrk="1" hangingPunct="1"/>
            <a:r>
              <a:rPr lang="en-US" sz="2800" i="1" smtClean="0">
                <a:latin typeface="Times New Roman" pitchFamily="18" charset="0"/>
              </a:rPr>
              <a:t>p</a:t>
            </a:r>
            <a:r>
              <a:rPr lang="en-US" smtClean="0"/>
              <a:t> = 0.1, 0.3, 0.5</a:t>
            </a:r>
          </a:p>
          <a:p>
            <a:pPr lvl="1" eaLnBrk="1" hangingPunct="1"/>
            <a:r>
              <a:rPr lang="en-US" sz="2800" i="1" smtClean="0">
                <a:latin typeface="Times New Roman" pitchFamily="18" charset="0"/>
              </a:rPr>
              <a:t>m</a:t>
            </a:r>
            <a:r>
              <a:rPr lang="en-US" smtClean="0"/>
              <a:t> = 0, 0.1, 0.2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2418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>
                <a:solidFill>
                  <a:schemeClr val="tx1"/>
                </a:solidFill>
              </a:rPr>
              <a:t>Does It Work?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Generally unbiased estimates when Pr(detecting species at least</a:t>
            </a:r>
            <a:r>
              <a:rPr lang="en-NZ" smtClean="0">
                <a:cs typeface="Arial" charset="0"/>
              </a:rPr>
              <a:t> once) is moderate (</a:t>
            </a:r>
            <a:r>
              <a:rPr lang="en-NZ" i="1" smtClean="0">
                <a:latin typeface="Times New Roman" pitchFamily="18" charset="0"/>
                <a:cs typeface="Arial" charset="0"/>
              </a:rPr>
              <a:t>p</a:t>
            </a:r>
            <a:r>
              <a:rPr lang="en-NZ" u="sng" smtClean="0">
                <a:cs typeface="Arial" charset="0"/>
              </a:rPr>
              <a:t>&gt;</a:t>
            </a:r>
            <a:r>
              <a:rPr lang="en-NZ" smtClean="0">
                <a:cs typeface="Arial" charset="0"/>
              </a:rPr>
              <a:t> 0.1) and T</a:t>
            </a:r>
            <a:r>
              <a:rPr lang="en-NZ" u="sng" smtClean="0">
                <a:cs typeface="Arial" charset="0"/>
              </a:rPr>
              <a:t>&gt;</a:t>
            </a:r>
            <a:r>
              <a:rPr lang="en-NZ" smtClean="0">
                <a:cs typeface="Arial" charset="0"/>
              </a:rPr>
              <a:t> 5</a:t>
            </a:r>
          </a:p>
          <a:p>
            <a:pPr eaLnBrk="1" hangingPunct="1"/>
            <a:r>
              <a:rPr lang="en-NZ" smtClean="0">
                <a:cs typeface="Arial" charset="0"/>
              </a:rPr>
              <a:t>Bootstrap estimates of SE also appear reasonable for a similar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Patch Occupancy: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Probability use of sampling unit by one or more species of interest</a:t>
            </a:r>
          </a:p>
          <a:p>
            <a:pPr lvl="1" eaLnBrk="1" hangingPunct="1"/>
            <a:r>
              <a:rPr lang="en-US" dirty="0" smtClean="0"/>
              <a:t>pond-dwelling amphibians – pond is unit of interest</a:t>
            </a:r>
          </a:p>
          <a:p>
            <a:pPr lvl="1" eaLnBrk="1" hangingPunct="1"/>
            <a:r>
              <a:rPr lang="en-US" dirty="0" smtClean="0"/>
              <a:t>terrestrial bird – forest patch, or arbitrary block of land</a:t>
            </a:r>
          </a:p>
          <a:p>
            <a:pPr lvl="1" eaLnBrk="1" hangingPunct="1"/>
            <a:r>
              <a:rPr lang="en-US" dirty="0" smtClean="0"/>
              <a:t>fish – stream or stream reach</a:t>
            </a:r>
          </a:p>
        </p:txBody>
      </p:sp>
      <p:pic>
        <p:nvPicPr>
          <p:cNvPr id="20484" name="Picture 4" descr="MCAN0056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2498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Cj04300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491038"/>
            <a:ext cx="1685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MCj043006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5075" y="4375150"/>
            <a:ext cx="20002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Including Covariates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Symbol" pitchFamily="18" charset="2"/>
              </a:rPr>
              <a:t>y</a:t>
            </a:r>
            <a:r>
              <a:rPr lang="en-US" smtClean="0"/>
              <a:t> may only be a function of site-specific covariates</a:t>
            </a:r>
          </a:p>
          <a:p>
            <a:pPr lvl="1" eaLnBrk="1" hangingPunct="1"/>
            <a:r>
              <a:rPr lang="en-US" smtClean="0"/>
              <a:t>covariates of </a:t>
            </a:r>
            <a:r>
              <a:rPr lang="en-US" i="1" smtClean="0">
                <a:latin typeface="Symbol" pitchFamily="18" charset="2"/>
              </a:rPr>
              <a:t>y</a:t>
            </a:r>
            <a:r>
              <a:rPr lang="en-US" smtClean="0"/>
              <a:t> that do not change during the survey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i.e., habitat type or patch size</a:t>
            </a:r>
          </a:p>
          <a:p>
            <a:pPr eaLnBrk="1" hangingPunct="1"/>
            <a:r>
              <a:rPr lang="en-US" i="1" smtClean="0">
                <a:latin typeface="Times New Roman" pitchFamily="18" charset="0"/>
              </a:rPr>
              <a:t>p </a:t>
            </a:r>
            <a:r>
              <a:rPr lang="en-US" smtClean="0"/>
              <a:t>may be a function of site and/or time specific covariates</a:t>
            </a:r>
          </a:p>
          <a:p>
            <a:pPr lvl="1" eaLnBrk="1" hangingPunct="1"/>
            <a:r>
              <a:rPr lang="en-US" smtClean="0"/>
              <a:t>covariates that may vary with each sampling occasion and possibly site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i.e., cloud cover or air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Including Covariates</a:t>
            </a:r>
          </a:p>
        </p:txBody>
      </p:sp>
      <p:sp>
        <p:nvSpPr>
          <p:cNvPr id="410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e.g., Linear-logistic function:  covariates for site (</a:t>
            </a:r>
            <a:r>
              <a:rPr lang="en-US" i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) and sampling occasion (</a:t>
            </a:r>
            <a:r>
              <a:rPr lang="en-US" i="1" smtClean="0">
                <a:latin typeface="Times New Roman" pitchFamily="18" charset="0"/>
              </a:rPr>
              <a:t>T</a:t>
            </a:r>
            <a:r>
              <a:rPr lang="en-US" i="1" baseline="-25000" smtClean="0">
                <a:latin typeface="Times New Roman" pitchFamily="18" charset="0"/>
              </a:rPr>
              <a:t>ij</a:t>
            </a:r>
            <a:r>
              <a:rPr lang="en-US" smtClean="0"/>
              <a:t>)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141663" y="2609850"/>
          <a:ext cx="2859087" cy="1257300"/>
        </p:xfrm>
        <a:graphic>
          <a:graphicData uri="http://schemas.openxmlformats.org/presentationml/2006/ole">
            <p:oleObj spid="_x0000_s4098" name="Equation" r:id="rId4" imgW="1091880" imgH="419040" progId="Equation.DSMT4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9" name="Equation" r:id="rId5" imgW="114120" imgH="215640" progId="Equation.3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3111500" y="4341813"/>
          <a:ext cx="2917825" cy="1257300"/>
        </p:xfrm>
        <a:graphic>
          <a:graphicData uri="http://schemas.openxmlformats.org/presentationml/2006/ole">
            <p:oleObj spid="_x0000_s4100" name="Equation" r:id="rId6" imgW="11174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Including Covariates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Pr(occupancy):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155950" y="2122488"/>
          <a:ext cx="2832100" cy="2614612"/>
        </p:xfrm>
        <a:graphic>
          <a:graphicData uri="http://schemas.openxmlformats.org/presentationml/2006/ole">
            <p:oleObj spid="_x0000_s5122" name="Equation" r:id="rId4" imgW="66024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Anurans at Maryland Wetlands </a:t>
            </a:r>
            <a:br>
              <a:rPr lang="en-US" smtClean="0"/>
            </a:br>
            <a:r>
              <a:rPr lang="en-US" sz="2000" smtClean="0"/>
              <a:t>(Droege and Lachman)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Frogwatch USA (NWF/USGS) – now PARC</a:t>
            </a:r>
          </a:p>
          <a:p>
            <a:pPr eaLnBrk="1" hangingPunct="1"/>
            <a:r>
              <a:rPr lang="en-US" smtClean="0"/>
              <a:t>Volunteers surveyed sites for 3-minute periods after sundown on up to 10 nights</a:t>
            </a:r>
          </a:p>
          <a:p>
            <a:pPr eaLnBrk="1" hangingPunct="1"/>
            <a:r>
              <a:rPr lang="en-US" smtClean="0"/>
              <a:t>29 wetland sites; piedmont and coastal plain</a:t>
            </a:r>
          </a:p>
          <a:p>
            <a:pPr eaLnBrk="1" hangingPunct="1"/>
            <a:r>
              <a:rPr lang="en-US" smtClean="0"/>
              <a:t>27 Feb. – 30 May, 2000</a:t>
            </a:r>
          </a:p>
          <a:p>
            <a:pPr eaLnBrk="1" hangingPunct="1"/>
            <a:r>
              <a:rPr lang="en-US" smtClean="0"/>
              <a:t> Covariates: </a:t>
            </a:r>
          </a:p>
          <a:p>
            <a:pPr lvl="1" eaLnBrk="1" hangingPunct="1"/>
            <a:r>
              <a:rPr lang="en-US" smtClean="0"/>
              <a:t>Sites: habitat </a:t>
            </a:r>
            <a:br>
              <a:rPr lang="en-US" smtClean="0"/>
            </a:br>
            <a:r>
              <a:rPr lang="en-US" smtClean="0"/>
              <a:t>([pond, lake] or [swamp, marsh, wet meadow])</a:t>
            </a:r>
          </a:p>
          <a:p>
            <a:pPr lvl="1" eaLnBrk="1" hangingPunct="1"/>
            <a:r>
              <a:rPr lang="en-US" smtClean="0"/>
              <a:t>Sampling occasion: air temperature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Anurans at Maryland Wetlands </a:t>
            </a:r>
            <a:br>
              <a:rPr lang="en-US" smtClean="0"/>
            </a:br>
            <a:r>
              <a:rPr lang="en-US" sz="2000" smtClean="0"/>
              <a:t>(Droege and Lachman)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Spring peeper (</a:t>
            </a:r>
            <a:r>
              <a:rPr lang="en-US" i="1" smtClean="0">
                <a:latin typeface="Times New Roman" pitchFamily="18" charset="0"/>
              </a:rPr>
              <a:t>Hyla crucifer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Detections at 24 of 29 sites (0.83) </a:t>
            </a:r>
          </a:p>
          <a:p>
            <a:pPr eaLnBrk="1" hangingPunct="1"/>
            <a:r>
              <a:rPr lang="en-US" smtClean="0"/>
              <a:t>American toad (</a:t>
            </a:r>
            <a:r>
              <a:rPr lang="en-US" i="1" smtClean="0">
                <a:latin typeface="Times New Roman" pitchFamily="18" charset="0"/>
              </a:rPr>
              <a:t>Bufo americanus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Detections at 10 of 29 sites (0.34)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Anurans at Maryland Wetlands</a:t>
            </a:r>
            <a:br>
              <a:rPr lang="en-US" smtClean="0"/>
            </a:br>
            <a:r>
              <a:rPr lang="en-US" smtClean="0"/>
              <a:t>(</a:t>
            </a:r>
            <a:r>
              <a:rPr lang="en-US" i="1" smtClean="0">
                <a:latin typeface="Times New Roman" pitchFamily="18" charset="0"/>
              </a:rPr>
              <a:t>H. crucifer</a:t>
            </a:r>
            <a:r>
              <a:rPr lang="en-US" smtClean="0"/>
              <a:t>)</a:t>
            </a:r>
          </a:p>
        </p:txBody>
      </p:sp>
      <p:graphicFrame>
        <p:nvGraphicFramePr>
          <p:cNvPr id="135288" name="Group 120"/>
          <p:cNvGraphicFramePr>
            <a:graphicFrameLocks noGrp="1"/>
          </p:cNvGraphicFramePr>
          <p:nvPr>
            <p:ph sz="half" idx="4294967295"/>
          </p:nvPr>
        </p:nvGraphicFramePr>
        <p:xfrm>
          <a:off x="990600" y="2133600"/>
          <a:ext cx="7467600" cy="3657601"/>
        </p:xfrm>
        <a:graphic>
          <a:graphicData uri="http://schemas.openxmlformats.org/drawingml/2006/table">
            <a:tbl>
              <a:tblPr/>
              <a:tblGrid>
                <a:gridCol w="2046288"/>
                <a:gridCol w="1357312"/>
                <a:gridCol w="1354138"/>
                <a:gridCol w="1354137"/>
                <a:gridCol w="1355725"/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Model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AIC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(hab)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(tmp)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(tmp)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(hab)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40.49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42.18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5257" name="Object 89"/>
          <p:cNvGraphicFramePr>
            <a:graphicFrameLocks noChangeAspect="1"/>
          </p:cNvGraphicFramePr>
          <p:nvPr/>
        </p:nvGraphicFramePr>
        <p:xfrm>
          <a:off x="6149975" y="2133600"/>
          <a:ext cx="403225" cy="639763"/>
        </p:xfrm>
        <a:graphic>
          <a:graphicData uri="http://schemas.openxmlformats.org/presentationml/2006/ole">
            <p:oleObj spid="_x0000_s6146" name="Equation" r:id="rId4" imgW="152280" imgH="241200" progId="Equation.DSMT4">
              <p:embed/>
            </p:oleObj>
          </a:graphicData>
        </a:graphic>
      </p:graphicFrame>
      <p:graphicFrame>
        <p:nvGraphicFramePr>
          <p:cNvPr id="135259" name="Object 91"/>
          <p:cNvGraphicFramePr>
            <a:graphicFrameLocks noChangeAspect="1"/>
          </p:cNvGraphicFramePr>
          <p:nvPr/>
        </p:nvGraphicFramePr>
        <p:xfrm>
          <a:off x="7154863" y="2057400"/>
          <a:ext cx="1246187" cy="809625"/>
        </p:xfrm>
        <a:graphic>
          <a:graphicData uri="http://schemas.openxmlformats.org/presentationml/2006/ole">
            <p:oleObj spid="_x0000_s6147" name="Equation" r:id="rId5" imgW="469800" imgH="304560" progId="Equation.DSMT4">
              <p:embed/>
            </p:oleObj>
          </a:graphicData>
        </a:graphic>
      </p:graphicFrame>
      <p:graphicFrame>
        <p:nvGraphicFramePr>
          <p:cNvPr id="135286" name="Object 118"/>
          <p:cNvGraphicFramePr>
            <a:graphicFrameLocks noChangeAspect="1"/>
          </p:cNvGraphicFramePr>
          <p:nvPr/>
        </p:nvGraphicFramePr>
        <p:xfrm>
          <a:off x="4953000" y="1447800"/>
          <a:ext cx="3406775" cy="449263"/>
        </p:xfrm>
        <a:graphic>
          <a:graphicData uri="http://schemas.openxmlformats.org/presentationml/2006/ole">
            <p:oleObj spid="_x0000_s6148" name="Equation" r:id="rId6" imgW="1638000" imgH="215640" progId="Equation.DSMT4">
              <p:embed/>
            </p:oleObj>
          </a:graphicData>
        </a:graphic>
      </p:graphicFrame>
      <p:graphicFrame>
        <p:nvGraphicFramePr>
          <p:cNvPr id="6149" name="Object 119"/>
          <p:cNvGraphicFramePr>
            <a:graphicFrameLocks noChangeAspect="1"/>
          </p:cNvGraphicFramePr>
          <p:nvPr/>
        </p:nvGraphicFramePr>
        <p:xfrm>
          <a:off x="1447800" y="1447800"/>
          <a:ext cx="2008188" cy="423863"/>
        </p:xfrm>
        <a:graphic>
          <a:graphicData uri="http://schemas.openxmlformats.org/presentationml/2006/ole">
            <p:oleObj spid="_x0000_s6149" name="Equation" r:id="rId7" imgW="965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smtClean="0"/>
              <a:t>Example: Anurans at Maryland Wetlands </a:t>
            </a:r>
            <a:br>
              <a:rPr lang="en-US" smtClean="0"/>
            </a:br>
            <a:r>
              <a:rPr lang="en-US" smtClean="0"/>
              <a:t>(</a:t>
            </a:r>
            <a:r>
              <a:rPr lang="en-US" i="1" smtClean="0">
                <a:latin typeface="Times New Roman" pitchFamily="18" charset="0"/>
              </a:rPr>
              <a:t>B. americanus</a:t>
            </a:r>
            <a:r>
              <a:rPr lang="en-US" smtClean="0"/>
              <a:t>)</a:t>
            </a:r>
          </a:p>
        </p:txBody>
      </p:sp>
      <p:graphicFrame>
        <p:nvGraphicFramePr>
          <p:cNvPr id="167977" name="Group 41"/>
          <p:cNvGraphicFramePr>
            <a:graphicFrameLocks noGrp="1"/>
          </p:cNvGraphicFramePr>
          <p:nvPr/>
        </p:nvGraphicFramePr>
        <p:xfrm>
          <a:off x="1143000" y="2286000"/>
          <a:ext cx="7467600" cy="3657601"/>
        </p:xfrm>
        <a:graphic>
          <a:graphicData uri="http://schemas.openxmlformats.org/drawingml/2006/table">
            <a:tbl>
              <a:tblPr/>
              <a:tblGrid>
                <a:gridCol w="2046288"/>
                <a:gridCol w="1357312"/>
                <a:gridCol w="1354138"/>
                <a:gridCol w="1354137"/>
                <a:gridCol w="1355725"/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Model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AIC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(hab)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(tmp)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(tmp)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(hab)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8016" name="Object 80"/>
          <p:cNvGraphicFramePr>
            <a:graphicFrameLocks noChangeAspect="1"/>
          </p:cNvGraphicFramePr>
          <p:nvPr/>
        </p:nvGraphicFramePr>
        <p:xfrm>
          <a:off x="6302375" y="2286000"/>
          <a:ext cx="403225" cy="639763"/>
        </p:xfrm>
        <a:graphic>
          <a:graphicData uri="http://schemas.openxmlformats.org/presentationml/2006/ole">
            <p:oleObj spid="_x0000_s7170" name="Equation" r:id="rId4" imgW="152280" imgH="241200" progId="Equation.DSMT4">
              <p:embed/>
            </p:oleObj>
          </a:graphicData>
        </a:graphic>
      </p:graphicFrame>
      <p:graphicFrame>
        <p:nvGraphicFramePr>
          <p:cNvPr id="168017" name="Object 81"/>
          <p:cNvGraphicFramePr>
            <a:graphicFrameLocks noChangeAspect="1"/>
          </p:cNvGraphicFramePr>
          <p:nvPr/>
        </p:nvGraphicFramePr>
        <p:xfrm>
          <a:off x="7307263" y="2209800"/>
          <a:ext cx="1246187" cy="809625"/>
        </p:xfrm>
        <a:graphic>
          <a:graphicData uri="http://schemas.openxmlformats.org/presentationml/2006/ole">
            <p:oleObj spid="_x0000_s7171" name="Equation" r:id="rId5" imgW="469800" imgH="304560" progId="Equation.DSMT4">
              <p:embed/>
            </p:oleObj>
          </a:graphicData>
        </a:graphic>
      </p:graphicFrame>
      <p:graphicFrame>
        <p:nvGraphicFramePr>
          <p:cNvPr id="168018" name="Object 82"/>
          <p:cNvGraphicFramePr>
            <a:graphicFrameLocks noChangeAspect="1"/>
          </p:cNvGraphicFramePr>
          <p:nvPr/>
        </p:nvGraphicFramePr>
        <p:xfrm>
          <a:off x="5105400" y="1600200"/>
          <a:ext cx="3406775" cy="449263"/>
        </p:xfrm>
        <a:graphic>
          <a:graphicData uri="http://schemas.openxmlformats.org/presentationml/2006/ole">
            <p:oleObj spid="_x0000_s7172" name="Equation" r:id="rId6" imgW="1638000" imgH="215640" progId="Equation.DSMT4">
              <p:embed/>
            </p:oleObj>
          </a:graphicData>
        </a:graphic>
      </p:graphicFrame>
      <p:graphicFrame>
        <p:nvGraphicFramePr>
          <p:cNvPr id="7173" name="Object 83"/>
          <p:cNvGraphicFramePr>
            <a:graphicFrameLocks noChangeAspect="1"/>
          </p:cNvGraphicFramePr>
          <p:nvPr/>
        </p:nvGraphicFramePr>
        <p:xfrm>
          <a:off x="1600200" y="1600200"/>
          <a:ext cx="2008188" cy="423863"/>
        </p:xfrm>
        <a:graphic>
          <a:graphicData uri="http://schemas.openxmlformats.org/presentationml/2006/ole">
            <p:oleObj spid="_x0000_s7173" name="Equation" r:id="rId7" imgW="965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dirty="0" smtClean="0"/>
              <a:t>Windows-based software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 smtClean="0"/>
              <a:t>Program PRESENCE – pwrc.usgs.gov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 smtClean="0"/>
              <a:t>Specialized for occupancy models only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 smtClean="0"/>
              <a:t>Version 2 estimates abundance from </a:t>
            </a:r>
            <a:r>
              <a:rPr lang="en-US" sz="1800" dirty="0" smtClean="0"/>
              <a:t>counts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 smtClean="0"/>
              <a:t>Version 3 adds spatial autocorrelation</a:t>
            </a:r>
            <a:endParaRPr lang="en-US" sz="1800" dirty="0" smtClean="0"/>
          </a:p>
          <a:p>
            <a:pPr lvl="1" eaLnBrk="1" hangingPunct="1">
              <a:lnSpc>
                <a:spcPct val="100000"/>
              </a:lnSpc>
            </a:pPr>
            <a:r>
              <a:rPr lang="en-US" sz="2000" dirty="0" smtClean="0"/>
              <a:t>Program MARK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 smtClean="0"/>
              <a:t>Occupancy and RD </a:t>
            </a:r>
            <a:r>
              <a:rPr lang="en-US" sz="1800" dirty="0" smtClean="0"/>
              <a:t>Occupancy and Abundance</a:t>
            </a:r>
            <a:endParaRPr lang="en-US" sz="1800" dirty="0" smtClean="0"/>
          </a:p>
          <a:p>
            <a:pPr eaLnBrk="1" hangingPunct="1">
              <a:lnSpc>
                <a:spcPct val="100000"/>
              </a:lnSpc>
            </a:pPr>
            <a:r>
              <a:rPr lang="en-US" sz="2000" dirty="0" smtClean="0"/>
              <a:t>Fit both predefined and custom models, with or without covariates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dirty="0" smtClean="0"/>
              <a:t>Provide maximum likelihood estimates of parameters and associated standard errors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dirty="0" smtClean="0"/>
              <a:t>Assess model fit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Theoretic Methods 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 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Information Theoretic Methods</a:t>
            </a:r>
            <a:br>
              <a:rPr lang="en-US" sz="1800" smtClean="0"/>
            </a:b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Johnson, D. H.  1999.  </a:t>
            </a:r>
            <a:r>
              <a:rPr lang="en-US" sz="1800" b="1" smtClean="0">
                <a:solidFill>
                  <a:srgbClr val="FF0000"/>
                </a:solidFill>
              </a:rPr>
              <a:t>The insignificance of statistical significance testing</a:t>
            </a:r>
            <a:r>
              <a:rPr lang="en-US" sz="1800" smtClean="0"/>
              <a:t>.  Journal of Wildlife Management 63:763-772.</a:t>
            </a:r>
            <a:br>
              <a:rPr lang="en-US" sz="1800" smtClean="0"/>
            </a:b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Anderson, D. R., K. P. Burnham, and W. L. Thompson.  2000.  </a:t>
            </a:r>
            <a:r>
              <a:rPr lang="en-US" sz="1800" b="1" smtClean="0">
                <a:solidFill>
                  <a:srgbClr val="FF0000"/>
                </a:solidFill>
              </a:rPr>
              <a:t>Null hypothesis testing: problems, prevalence, and an alternative</a:t>
            </a:r>
            <a:r>
              <a:rPr lang="en-US" sz="1800" smtClean="0"/>
              <a:t>.  Journal Wildlife Management 64:912-923.</a:t>
            </a:r>
            <a:br>
              <a:rPr lang="en-US" sz="1800" smtClean="0"/>
            </a:b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Anderson, D. R., K. P. Burnham.  2002.  </a:t>
            </a:r>
            <a:r>
              <a:rPr lang="en-US" sz="1800" b="1" smtClean="0">
                <a:solidFill>
                  <a:srgbClr val="FF0000"/>
                </a:solidFill>
              </a:rPr>
              <a:t>Avoiding pitfalls when using information-theoretic methods</a:t>
            </a:r>
            <a:r>
              <a:rPr lang="en-US" sz="1800" smtClean="0"/>
              <a:t>.  Journal Wildlife Management 66:912-918.</a:t>
            </a:r>
            <a:br>
              <a:rPr lang="en-US" sz="1800" smtClean="0"/>
            </a:b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Information Theoretic Methods:  model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Burnham, K. P., and D. R. Anderson.  2002.  </a:t>
            </a:r>
            <a:r>
              <a:rPr lang="en-US" sz="1800" b="1" smtClean="0">
                <a:solidFill>
                  <a:srgbClr val="FF0000"/>
                </a:solidFill>
              </a:rPr>
              <a:t>Model selection and multi-model inference: a practical information theoretic approach</a:t>
            </a:r>
            <a:r>
              <a:rPr lang="en-US" sz="1800" smtClean="0"/>
              <a:t>.  2nd ed. Springer-Verlag, New York, 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Sample multiple sites several times in quick succession (temporal replication)</a:t>
            </a:r>
          </a:p>
          <a:p>
            <a:pPr lvl="1"/>
            <a:r>
              <a:rPr lang="en-US" sz="2000" dirty="0" smtClean="0"/>
              <a:t>Assume that use does not change during the time between surveys</a:t>
            </a:r>
          </a:p>
          <a:p>
            <a:pPr lvl="1"/>
            <a:endParaRPr lang="en-US" sz="2000" dirty="0" smtClean="0"/>
          </a:p>
          <a:p>
            <a:pPr lvl="0"/>
            <a:r>
              <a:rPr lang="en-US" sz="2000" dirty="0" smtClean="0"/>
              <a:t>Sample multiple locations within each site (spatial replication)</a:t>
            </a:r>
          </a:p>
          <a:p>
            <a:pPr lvl="1"/>
            <a:r>
              <a:rPr lang="en-US" sz="2000" dirty="0" smtClean="0"/>
              <a:t>Assume that use does not change during the time between surveys</a:t>
            </a:r>
          </a:p>
          <a:p>
            <a:pPr lvl="1"/>
            <a:r>
              <a:rPr lang="en-US" sz="2000" dirty="0" smtClean="0"/>
              <a:t>Assume that probability of use at each location is identical</a:t>
            </a:r>
          </a:p>
          <a:p>
            <a:pPr lvl="0"/>
            <a:endParaRPr lang="en-US" sz="20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Models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“All models are wrong; some are useful.”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000" i="1" smtClean="0"/>
              <a:t>George Box</a:t>
            </a:r>
          </a:p>
          <a:p>
            <a:pPr eaLnBrk="1" hangingPunct="1"/>
            <a:r>
              <a:rPr lang="en-US" smtClean="0"/>
              <a:t>Approximations of reality.  </a:t>
            </a:r>
          </a:p>
          <a:p>
            <a:pPr eaLnBrk="1" hangingPunct="1"/>
            <a:r>
              <a:rPr lang="en-US" smtClean="0"/>
              <a:t>A </a:t>
            </a:r>
            <a:r>
              <a:rPr lang="en-US" i="1" smtClean="0"/>
              <a:t>statistical model </a:t>
            </a:r>
            <a:r>
              <a:rPr lang="en-US" smtClean="0"/>
              <a:t>is a mathematical expression that help us predict a </a:t>
            </a:r>
            <a:r>
              <a:rPr lang="en-US" i="1" smtClean="0"/>
              <a:t>response </a:t>
            </a:r>
            <a:r>
              <a:rPr lang="en-US" smtClean="0"/>
              <a:t>(dependent) </a:t>
            </a:r>
            <a:r>
              <a:rPr lang="en-US" i="1" smtClean="0"/>
              <a:t>variable </a:t>
            </a:r>
            <a:r>
              <a:rPr lang="en-US" smtClean="0"/>
              <a:t>as a function of </a:t>
            </a:r>
            <a:r>
              <a:rPr lang="en-US" i="1" smtClean="0"/>
              <a:t>explanatory </a:t>
            </a:r>
            <a:r>
              <a:rPr lang="en-US" smtClean="0"/>
              <a:t>(independent) </a:t>
            </a:r>
            <a:r>
              <a:rPr lang="en-US" i="1" smtClean="0"/>
              <a:t>variables </a:t>
            </a:r>
            <a:r>
              <a:rPr lang="en-US" smtClean="0"/>
              <a:t>based on a set of assumptions that allow the model not to fit exactly.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Parsimony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Defined - Economy in the use of means to an end.  </a:t>
            </a:r>
          </a:p>
          <a:p>
            <a:pPr eaLnBrk="1" hangingPunct="1"/>
            <a:r>
              <a:rPr lang="en-US" smtClean="0"/>
              <a:t>…[using] the smallest number of parameters possible for adequate representation of the data.”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1800" smtClean="0"/>
              <a:t>Box and Jenkins (1970:17)</a:t>
            </a:r>
          </a:p>
          <a:p>
            <a:pPr eaLnBrk="1" hangingPunct="1"/>
            <a:r>
              <a:rPr lang="en-US" smtClean="0"/>
              <a:t>In the context of our analyses, we strive to be economical in the use of parameters to explain the variation in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versus bias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6475" y="1365250"/>
            <a:ext cx="4589463" cy="5111750"/>
            <a:chOff x="312" y="241"/>
            <a:chExt cx="3696" cy="4117"/>
          </a:xfrm>
        </p:grpSpPr>
        <p:graphicFrame>
          <p:nvGraphicFramePr>
            <p:cNvPr id="12290" name="Object 6"/>
            <p:cNvGraphicFramePr>
              <a:graphicFrameLocks/>
            </p:cNvGraphicFramePr>
            <p:nvPr/>
          </p:nvGraphicFramePr>
          <p:xfrm>
            <a:off x="312" y="241"/>
            <a:ext cx="1824" cy="1727"/>
          </p:xfrm>
          <a:graphic>
            <a:graphicData uri="http://schemas.openxmlformats.org/presentationml/2006/ole">
              <p:oleObj spid="_x0000_s97282" name="Worksheet" r:id="rId4" imgW="3505200" imgH="3162334" progId="Excel.Sheet.8">
                <p:embed/>
              </p:oleObj>
            </a:graphicData>
          </a:graphic>
        </p:graphicFrame>
        <p:graphicFrame>
          <p:nvGraphicFramePr>
            <p:cNvPr id="12291" name="Object 7"/>
            <p:cNvGraphicFramePr>
              <a:graphicFrameLocks/>
            </p:cNvGraphicFramePr>
            <p:nvPr/>
          </p:nvGraphicFramePr>
          <p:xfrm>
            <a:off x="2184" y="241"/>
            <a:ext cx="1824" cy="1727"/>
          </p:xfrm>
          <a:graphic>
            <a:graphicData uri="http://schemas.openxmlformats.org/presentationml/2006/ole">
              <p:oleObj spid="_x0000_s97283" name="Worksheet" r:id="rId5" imgW="3505200" imgH="3162334" progId="Excel.Sheet.8">
                <p:embed/>
              </p:oleObj>
            </a:graphicData>
          </a:graphic>
        </p:graphicFrame>
        <p:graphicFrame>
          <p:nvGraphicFramePr>
            <p:cNvPr id="12292" name="Object 8"/>
            <p:cNvGraphicFramePr>
              <a:graphicFrameLocks/>
            </p:cNvGraphicFramePr>
            <p:nvPr/>
          </p:nvGraphicFramePr>
          <p:xfrm>
            <a:off x="2184" y="2304"/>
            <a:ext cx="1824" cy="1727"/>
          </p:xfrm>
          <a:graphic>
            <a:graphicData uri="http://schemas.openxmlformats.org/presentationml/2006/ole">
              <p:oleObj spid="_x0000_s97284" name="Worksheet" r:id="rId6" imgW="3505200" imgH="3162334" progId="Excel.Sheet.8">
                <p:embed/>
              </p:oleObj>
            </a:graphicData>
          </a:graphic>
        </p:graphicFrame>
        <p:graphicFrame>
          <p:nvGraphicFramePr>
            <p:cNvPr id="12293" name="Object 9"/>
            <p:cNvGraphicFramePr>
              <a:graphicFrameLocks/>
            </p:cNvGraphicFramePr>
            <p:nvPr/>
          </p:nvGraphicFramePr>
          <p:xfrm>
            <a:off x="312" y="2304"/>
            <a:ext cx="1824" cy="1727"/>
          </p:xfrm>
          <a:graphic>
            <a:graphicData uri="http://schemas.openxmlformats.org/presentationml/2006/ole">
              <p:oleObj spid="_x0000_s97285" name="Worksheet" r:id="rId7" imgW="3505200" imgH="3162334" progId="Excel.Sheet.8">
                <p:embed/>
              </p:oleObj>
            </a:graphicData>
          </a:graphic>
        </p:graphicFrame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336" y="4137"/>
              <a:ext cx="182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Biased; Imprecise</a:t>
              </a:r>
              <a:endParaRPr lang="en-US">
                <a:latin typeface="Arial" charset="0"/>
              </a:endParaRP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2161" y="4137"/>
              <a:ext cx="18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Unbiased; Imprecise</a:t>
              </a:r>
              <a:endParaRPr lang="en-US">
                <a:latin typeface="Arial" charset="0"/>
              </a:endParaRPr>
            </a:p>
          </p:txBody>
        </p:sp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336" y="2016"/>
              <a:ext cx="182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Unbiased; Precise</a:t>
              </a:r>
              <a:endParaRPr lang="en-US">
                <a:latin typeface="Arial" charset="0"/>
              </a:endParaRPr>
            </a:p>
          </p:txBody>
        </p:sp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2161" y="2016"/>
              <a:ext cx="18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Biased; Precise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Trade-off between precision and bias.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As </a:t>
            </a:r>
            <a:r>
              <a:rPr lang="en-US" i="1" dirty="0" smtClean="0">
                <a:latin typeface="Times New Roman" pitchFamily="18" charset="0"/>
              </a:rPr>
              <a:t>K</a:t>
            </a:r>
            <a:r>
              <a:rPr lang="en-US" dirty="0" smtClean="0"/>
              <a:t>, the number of parameters increases, </a:t>
            </a:r>
            <a:r>
              <a:rPr lang="en-US" dirty="0" smtClean="0"/>
              <a:t>bias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decreases and </a:t>
            </a:r>
            <a:r>
              <a:rPr lang="en-US" dirty="0" smtClean="0"/>
              <a:t>precision increases</a:t>
            </a:r>
            <a:r>
              <a:rPr lang="en-US" dirty="0" smtClean="0"/>
              <a:t>.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8306" name="Chart" r:id="rId4" imgW="6096000" imgH="4067251" progId="MSGraph.Chart.8">
              <p:embed followColorScheme="full"/>
            </p:oleObj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1485900" y="2605088"/>
          <a:ext cx="6907213" cy="3321050"/>
        </p:xfrm>
        <a:graphic>
          <a:graphicData uri="http://schemas.openxmlformats.org/presentationml/2006/ole">
            <p:oleObj spid="_x0000_s98307" name="Chart" r:id="rId5" imgW="5114903" imgH="2743290" progId="Excel.Sheet.8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25888" y="3276600"/>
            <a:ext cx="1789112" cy="1587500"/>
            <a:chOff x="2112" y="2160"/>
            <a:chExt cx="1127" cy="1000"/>
          </a:xfrm>
        </p:grpSpPr>
        <p:sp>
          <p:nvSpPr>
            <p:cNvPr id="13319" name="Text Box 15"/>
            <p:cNvSpPr txBox="1">
              <a:spLocks noChangeArrowheads="1"/>
            </p:cNvSpPr>
            <p:nvPr/>
          </p:nvSpPr>
          <p:spPr bwMode="auto">
            <a:xfrm>
              <a:off x="2160" y="2160"/>
              <a:ext cx="107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Best </a:t>
              </a:r>
              <a:br>
                <a:rPr lang="en-US"/>
              </a:br>
              <a:r>
                <a:rPr lang="en-US"/>
                <a:t>Approximating </a:t>
              </a:r>
              <a:br>
                <a:rPr lang="en-US"/>
              </a:br>
              <a:r>
                <a:rPr lang="en-US"/>
                <a:t>Model</a:t>
              </a:r>
            </a:p>
          </p:txBody>
        </p:sp>
        <p:sp>
          <p:nvSpPr>
            <p:cNvPr id="13320" name="AutoShape 16"/>
            <p:cNvSpPr>
              <a:spLocks noChangeArrowheads="1"/>
            </p:cNvSpPr>
            <p:nvPr/>
          </p:nvSpPr>
          <p:spPr bwMode="auto">
            <a:xfrm rot="-3307480">
              <a:off x="1972" y="2780"/>
              <a:ext cx="520" cy="240"/>
            </a:xfrm>
            <a:prstGeom prst="leftArrow">
              <a:avLst>
                <a:gd name="adj1" fmla="val 65519"/>
                <a:gd name="adj2" fmla="val 5543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Criterion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endParaRPr lang="en-US" smtClean="0"/>
          </a:p>
          <a:p>
            <a:pPr eaLnBrk="1" hangingPunct="1">
              <a:spcAft>
                <a:spcPts val="600"/>
              </a:spcAft>
            </a:pPr>
            <a:endParaRPr lang="en-US" smtClean="0"/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Kullback-Leibler (Kullback and Liebler 1951) “distance," or “information" seeks to describe the difference between models and forms theoretical basis for data-based model selection.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AIC—Akaike's Information Criterion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Akaike's Information Criterion or AIC (Akaike 1973)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/>
              <a:t>expected Kullback-Leibler information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/>
              <a:t>Fisher's maximized log-likelihood function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/>
              <a:t>maximum log-likelihood is biased upward. 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bias </a:t>
            </a:r>
            <a:r>
              <a:rPr lang="en-US" b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en-US" smtClean="0"/>
              <a:t>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i="1" smtClean="0"/>
              <a:t> </a:t>
            </a:r>
            <a:r>
              <a:rPr lang="en-US" smtClean="0"/>
              <a:t>(the number of estimable parameters)</a:t>
            </a:r>
          </a:p>
          <a:p>
            <a:pPr lvl="2" eaLnBrk="1" hangingPunct="1">
              <a:spcAft>
                <a:spcPts val="600"/>
              </a:spcAft>
            </a:pPr>
            <a:endParaRPr lang="en-US" smtClean="0"/>
          </a:p>
          <a:p>
            <a:pPr lvl="2" eaLnBrk="1" hangingPunct="1">
              <a:spcAft>
                <a:spcPts val="600"/>
              </a:spcAft>
            </a:pPr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895600" y="4419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AIC = -2ln(</a:t>
            </a:r>
            <a:r>
              <a:rPr lang="en-US" sz="3200">
                <a:latin typeface="Monotype Corsiva" pitchFamily="66" charset="0"/>
                <a:cs typeface="Times New Roman" pitchFamily="18" charset="0"/>
                <a:sym typeface="BCSYMB" pitchFamily="2" charset="2"/>
              </a:rPr>
              <a:t>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)+2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AIC—Akaike's Information Criterion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/>
              <a:t>Model w/smallest value of AIC is best approximating model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/>
              <a:t>If none of the models are good, AIC still selects best approximating model among those in the candidate set. 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/>
              <a:t>It is extremely important to assure that the set of candidate models is well-substantiated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mtClean="0"/>
              <a:t>Plausible biological hypothesis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mtClean="0"/>
              <a:t>Rooted in theory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/>
              <a:t>AIC is only valid when comparing models fit to the same data.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4419600"/>
            <a:ext cx="2703513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</a:rPr>
              <a:t>Hypothesis </a:t>
            </a:r>
            <a:r>
              <a:rPr lang="en-US"/>
              <a:t>=</a:t>
            </a:r>
            <a:r>
              <a:rPr lang="en-US" b="1">
                <a:solidFill>
                  <a:schemeClr val="hlink"/>
                </a:solidFill>
              </a:rPr>
              <a:t> {T} + H</a:t>
            </a: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Adjustments to AIC – AICc 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small sample size adjustment: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/>
              <a:t> – number of parameters</a:t>
            </a:r>
          </a:p>
          <a:p>
            <a:pPr lvl="1" eaLnBrk="1" hangingPunct="1"/>
            <a:r>
              <a:rPr lang="en-US" i="1" smtClean="0">
                <a:latin typeface="Times New Roman" pitchFamily="18" charset="0"/>
              </a:rPr>
              <a:t>n</a:t>
            </a:r>
            <a:r>
              <a:rPr lang="en-US" smtClean="0"/>
              <a:t> – sample size</a:t>
            </a:r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2819400" y="2362200"/>
          <a:ext cx="3336925" cy="828675"/>
        </p:xfrm>
        <a:graphic>
          <a:graphicData uri="http://schemas.openxmlformats.org/presentationml/2006/ole">
            <p:oleObj spid="_x0000_s99330" name="Equation" r:id="rId4" imgW="1574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AICc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sample size increases the penalty for each additional parameter decreases</a:t>
            </a:r>
          </a:p>
          <a:p>
            <a:pPr eaLnBrk="1" hangingPunct="1"/>
            <a:r>
              <a:rPr lang="en-US" dirty="0" smtClean="0"/>
              <a:t>Allows for more model </a:t>
            </a:r>
            <a:br>
              <a:rPr lang="en-US" dirty="0" smtClean="0"/>
            </a:br>
            <a:r>
              <a:rPr lang="en-US" dirty="0" smtClean="0"/>
              <a:t>complexity with </a:t>
            </a:r>
            <a:br>
              <a:rPr lang="en-US" dirty="0" smtClean="0"/>
            </a:br>
            <a:r>
              <a:rPr lang="en-US" dirty="0" smtClean="0"/>
              <a:t>more data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53435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Overdispersion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variance exceeds the theoretical </a:t>
            </a:r>
            <a:br>
              <a:rPr lang="en-US" smtClean="0"/>
            </a:br>
            <a:r>
              <a:rPr lang="en-US" smtClean="0"/>
              <a:t>(model-based) variance </a:t>
            </a:r>
          </a:p>
          <a:p>
            <a:pPr lvl="1" eaLnBrk="1" hangingPunct="1"/>
            <a:r>
              <a:rPr lang="en-US" smtClean="0"/>
              <a:t>Lack of independence among individuals</a:t>
            </a:r>
          </a:p>
          <a:p>
            <a:pPr lvl="2" eaLnBrk="1" hangingPunct="1"/>
            <a:r>
              <a:rPr lang="en-US" smtClean="0"/>
              <a:t>animals that mate for life; pair behaves as unit </a:t>
            </a:r>
          </a:p>
          <a:p>
            <a:pPr lvl="2" eaLnBrk="1" hangingPunct="1"/>
            <a:r>
              <a:rPr lang="en-US" smtClean="0"/>
              <a:t>young of some species - continue to live with the parents</a:t>
            </a:r>
          </a:p>
          <a:p>
            <a:pPr lvl="2" eaLnBrk="1" hangingPunct="1"/>
            <a:r>
              <a:rPr lang="en-US" smtClean="0"/>
              <a:t>species traveling in flocks or schools</a:t>
            </a:r>
          </a:p>
          <a:p>
            <a:pPr lvl="1" eaLnBrk="1" hangingPunct="1"/>
            <a:r>
              <a:rPr lang="en-US" smtClean="0"/>
              <a:t>Heterogeneity – individuals having unique characteristics </a:t>
            </a:r>
          </a:p>
          <a:p>
            <a:pPr lvl="2" eaLnBrk="1" hangingPunct="1"/>
            <a:r>
              <a:rPr lang="en-US" smtClean="0"/>
              <a:t>(e.g., survival or capture probability)</a:t>
            </a:r>
          </a:p>
          <a:p>
            <a:pPr eaLnBrk="1" hangingPunct="1"/>
            <a:r>
              <a:rPr lang="en-US" smtClean="0"/>
              <a:t>Can be detected by examining model "fit."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Basic sampling protocol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93088" cy="460851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200" dirty="0" smtClean="0"/>
              <a:t>Visit sites and spend time looking for individuals of interest or evidence that they are present</a:t>
            </a:r>
          </a:p>
          <a:p>
            <a:pPr eaLnBrk="1" hangingPunct="1"/>
            <a:r>
              <a:rPr lang="en-US" sz="2200" dirty="0" smtClean="0"/>
              <a:t>Repeated presence-absence surveys</a:t>
            </a:r>
          </a:p>
          <a:p>
            <a:pPr lvl="1" eaLnBrk="1" hangingPunct="1"/>
            <a:r>
              <a:rPr lang="en-US" sz="2200" dirty="0" smtClean="0"/>
              <a:t>Temporal replication at same site</a:t>
            </a:r>
          </a:p>
          <a:p>
            <a:pPr lvl="1" eaLnBrk="1" hangingPunct="1"/>
            <a:r>
              <a:rPr lang="en-US" sz="2200" dirty="0" smtClean="0"/>
              <a:t>Spatial replication</a:t>
            </a:r>
          </a:p>
          <a:p>
            <a:pPr lvl="0"/>
            <a:r>
              <a:rPr lang="en-US" sz="2200" dirty="0" smtClean="0"/>
              <a:t>Relies on multinomial </a:t>
            </a:r>
            <a:r>
              <a:rPr lang="en-US" sz="2200" dirty="0" err="1" smtClean="0"/>
              <a:t>MLE</a:t>
            </a:r>
            <a:r>
              <a:rPr lang="en-US" sz="2200" dirty="0" smtClean="0"/>
              <a:t> to estimate probability of use (</a:t>
            </a:r>
            <a:r>
              <a:rPr lang="en-US" sz="2200" dirty="0" smtClean="0">
                <a:sym typeface="Symbol"/>
              </a:rPr>
              <a:t>) and detection (p)</a:t>
            </a:r>
          </a:p>
          <a:p>
            <a:pPr lvl="1"/>
            <a:r>
              <a:rPr lang="en-US" sz="2200" dirty="0" smtClean="0"/>
              <a:t>Similar to probability of encounter from the multinomial example</a:t>
            </a:r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Goodness of fit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Similar to examining expected frequencies of genotypes and phenotypes in general biology and genetics labs.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If poor fit is detected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/>
              <a:t>Apply a variance inflation factor (</a:t>
            </a:r>
            <a:r>
              <a:rPr lang="en-US" i="1" smtClean="0">
                <a:latin typeface="Times New Roman" pitchFamily="18" charset="0"/>
              </a:rPr>
              <a:t>c</a:t>
            </a:r>
            <a:r>
              <a:rPr lang="en-US" smtClean="0"/>
              <a:t>) or an estimate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/>
              <a:t>Perfect fit:  </a:t>
            </a:r>
            <a:r>
              <a:rPr lang="en-US" i="1" smtClean="0">
                <a:latin typeface="Times New Roman" pitchFamily="18" charset="0"/>
              </a:rPr>
              <a:t>c</a:t>
            </a:r>
            <a:r>
              <a:rPr lang="en-US" smtClean="0"/>
              <a:t> =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Goodness of fit – c-hat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Deviance = -2ln(</a:t>
            </a:r>
            <a:r>
              <a:rPr lang="en-US" sz="3200" smtClean="0">
                <a:latin typeface="Monotype Corsiva" pitchFamily="66" charset="0"/>
                <a:sym typeface="BCSYMB" pitchFamily="2" charset="2"/>
              </a:rPr>
              <a:t>L</a:t>
            </a:r>
            <a:r>
              <a:rPr lang="en-US" sz="2000" baseline="-25000" smtClean="0"/>
              <a:t> j</a:t>
            </a:r>
            <a:r>
              <a:rPr lang="en-US" smtClean="0"/>
              <a:t>)+2ln (</a:t>
            </a:r>
            <a:r>
              <a:rPr lang="en-US" sz="3200" smtClean="0">
                <a:latin typeface="Monotype Corsiva" pitchFamily="66" charset="0"/>
                <a:sym typeface="BCSYMB" pitchFamily="2" charset="2"/>
              </a:rPr>
              <a:t>L</a:t>
            </a:r>
            <a:r>
              <a:rPr lang="en-US" baseline="-25000" smtClean="0"/>
              <a:t>sat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Goodness of fit –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baseline="30000" smtClean="0"/>
              <a:t>2</a:t>
            </a:r>
            <a:r>
              <a:rPr lang="en-US" smtClean="0"/>
              <a:t> or G-test</a:t>
            </a:r>
          </a:p>
          <a:p>
            <a:pPr eaLnBrk="1" hangingPunct="1"/>
            <a:r>
              <a:rPr lang="en-US" smtClean="0"/>
              <a:t>Bootstrapping</a:t>
            </a:r>
          </a:p>
          <a:p>
            <a:pPr eaLnBrk="1" hangingPunct="1"/>
            <a:r>
              <a:rPr lang="en-US" smtClean="0"/>
              <a:t>Median test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15766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Quasi-likelihood (QAIC)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An adjustment to AIC that incorporates c-hat is the Quasi-likelihood (Lebreton et al. 1992) and is calculated as: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spcAft>
                <a:spcPts val="600"/>
              </a:spcAft>
            </a:pPr>
            <a:r>
              <a:rPr lang="en-US" smtClean="0">
                <a:cs typeface="Times New Roman" pitchFamily="18" charset="0"/>
              </a:rPr>
              <a:t>and for small samples:</a:t>
            </a:r>
          </a:p>
          <a:p>
            <a:pPr eaLnBrk="1" hangingPunct="1">
              <a:spcAft>
                <a:spcPts val="600"/>
              </a:spcAft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Influences model selection &amp; AIC weight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422910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52713" y="2616200"/>
          <a:ext cx="3149600" cy="965200"/>
        </p:xfrm>
        <a:graphic>
          <a:graphicData uri="http://schemas.openxmlformats.org/presentationml/2006/ole">
            <p:oleObj spid="_x0000_s100354" name="Equation" r:id="rId4" imgW="1574640" imgH="482400" progId="Equation.DSMT4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866900" y="4470400"/>
          <a:ext cx="4722813" cy="863600"/>
        </p:xfrm>
        <a:graphic>
          <a:graphicData uri="http://schemas.openxmlformats.org/presentationml/2006/ole">
            <p:oleObj spid="_x0000_s100355" name="Equation" r:id="rId5" imgW="2361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QAIC &amp; c-hat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c-hat increases uncertainty increases</a:t>
            </a:r>
          </a:p>
          <a:p>
            <a:pPr eaLnBrk="1" hangingPunct="1"/>
            <a:r>
              <a:rPr lang="en-US" smtClean="0"/>
              <a:t>Increasingly</a:t>
            </a:r>
            <a:br>
              <a:rPr lang="en-US" smtClean="0"/>
            </a:br>
            <a:r>
              <a:rPr lang="en-US" smtClean="0"/>
              <a:t>favors </a:t>
            </a:r>
            <a:br>
              <a:rPr lang="en-US" smtClean="0"/>
            </a:br>
            <a:r>
              <a:rPr lang="en-US" smtClean="0"/>
              <a:t>simpler</a:t>
            </a:r>
            <a:br>
              <a:rPr lang="en-US" smtClean="0"/>
            </a:br>
            <a:r>
              <a:rPr lang="en-US" smtClean="0"/>
              <a:t>models as </a:t>
            </a:r>
            <a:br>
              <a:rPr lang="en-US" smtClean="0"/>
            </a:br>
            <a:r>
              <a:rPr lang="en-US" smtClean="0"/>
              <a:t>c-hat gets</a:t>
            </a:r>
            <a:br>
              <a:rPr lang="en-US" smtClean="0"/>
            </a:br>
            <a:r>
              <a:rPr lang="en-US" smtClean="0"/>
              <a:t>larger</a:t>
            </a:r>
          </a:p>
          <a:p>
            <a:pPr eaLnBrk="1" hangingPunct="1"/>
            <a:endParaRPr lang="en-US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28813"/>
            <a:ext cx="610552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AutoShape 6"/>
          <p:cNvSpPr>
            <a:spLocks noChangeArrowheads="1"/>
          </p:cNvSpPr>
          <p:nvPr/>
        </p:nvSpPr>
        <p:spPr bwMode="auto">
          <a:xfrm>
            <a:off x="3771900" y="4038600"/>
            <a:ext cx="1143000" cy="609600"/>
          </a:xfrm>
          <a:prstGeom prst="leftArrowCallout">
            <a:avLst>
              <a:gd name="adj1" fmla="val 25000"/>
              <a:gd name="adj2" fmla="val 25000"/>
              <a:gd name="adj3" fmla="val 312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 = 2</a:t>
            </a:r>
          </a:p>
        </p:txBody>
      </p:sp>
      <p:sp>
        <p:nvSpPr>
          <p:cNvPr id="53254" name="AutoShape 7"/>
          <p:cNvSpPr>
            <a:spLocks noChangeArrowheads="1"/>
          </p:cNvSpPr>
          <p:nvPr/>
        </p:nvSpPr>
        <p:spPr bwMode="auto">
          <a:xfrm>
            <a:off x="3771900" y="3314700"/>
            <a:ext cx="1143000" cy="609600"/>
          </a:xfrm>
          <a:prstGeom prst="leftArrowCallout">
            <a:avLst>
              <a:gd name="adj1" fmla="val 25000"/>
              <a:gd name="adj2" fmla="val 25000"/>
              <a:gd name="adj3" fmla="val 312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 = 5</a:t>
            </a:r>
          </a:p>
        </p:txBody>
      </p:sp>
      <p:sp>
        <p:nvSpPr>
          <p:cNvPr id="53255" name="AutoShape 8"/>
          <p:cNvSpPr>
            <a:spLocks noChangeArrowheads="1"/>
          </p:cNvSpPr>
          <p:nvPr/>
        </p:nvSpPr>
        <p:spPr bwMode="auto">
          <a:xfrm>
            <a:off x="3771900" y="2590800"/>
            <a:ext cx="1143000" cy="609600"/>
          </a:xfrm>
          <a:prstGeom prst="leftArrowCallout">
            <a:avLst>
              <a:gd name="adj1" fmla="val 25000"/>
              <a:gd name="adj2" fmla="val 25000"/>
              <a:gd name="adj3" fmla="val 312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AIC differences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AIC values are relative </a:t>
            </a:r>
          </a:p>
          <a:p>
            <a:pPr eaLnBrk="1" hangingPunct="1"/>
            <a:r>
              <a:rPr lang="en-US" sz="2000" dirty="0" smtClean="0"/>
              <a:t>Use </a:t>
            </a:r>
            <a:r>
              <a:rPr lang="en-US" sz="2000" dirty="0" smtClean="0">
                <a:sym typeface="Symbol" pitchFamily="18" charset="2"/>
              </a:rPr>
              <a:t>AIC – difference between </a:t>
            </a:r>
            <a:r>
              <a:rPr lang="en-US" sz="2000" dirty="0" err="1" smtClean="0">
                <a:sym typeface="Symbol" pitchFamily="18" charset="2"/>
              </a:rPr>
              <a:t>AIC</a:t>
            </a:r>
            <a:r>
              <a:rPr lang="en-US" sz="2000" i="1" baseline="-25000" dirty="0" err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 and min(</a:t>
            </a:r>
            <a:r>
              <a:rPr lang="en-US" sz="2000" dirty="0" err="1" smtClean="0">
                <a:sym typeface="Symbol" pitchFamily="18" charset="2"/>
              </a:rPr>
              <a:t>AIC</a:t>
            </a:r>
            <a:r>
              <a:rPr lang="en-US" sz="2000" i="1" baseline="-25000" dirty="0" err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larger </a:t>
            </a:r>
            <a:r>
              <a:rPr lang="en-US" sz="2000" dirty="0" smtClean="0">
                <a:sym typeface="Symbol" pitchFamily="18" charset="2"/>
              </a:rPr>
              <a:t></a:t>
            </a:r>
            <a:r>
              <a:rPr lang="en-US" sz="2000" dirty="0" err="1" smtClean="0"/>
              <a:t>AIC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/>
              <a:t>  </a:t>
            </a:r>
          </a:p>
          <a:p>
            <a:pPr lvl="1" eaLnBrk="1" hangingPunct="1"/>
            <a:r>
              <a:rPr lang="en-US" sz="2000" dirty="0" smtClean="0"/>
              <a:t>reflects a greater distance between models </a:t>
            </a:r>
          </a:p>
          <a:p>
            <a:pPr lvl="1" eaLnBrk="1" hangingPunct="1"/>
            <a:r>
              <a:rPr lang="en-US" sz="2000" dirty="0" smtClean="0"/>
              <a:t>lower likelihood that a model is the "best model."  </a:t>
            </a:r>
          </a:p>
          <a:p>
            <a:pPr eaLnBrk="1" hangingPunct="1"/>
            <a:r>
              <a:rPr lang="en-US" sz="2000" dirty="0" smtClean="0"/>
              <a:t>Burnham and Anderson (1998) recommend 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</a:t>
            </a:r>
            <a:r>
              <a:rPr lang="en-US" sz="2000" dirty="0" err="1" smtClean="0"/>
              <a:t>AIC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sz="2000" u="sng" dirty="0" smtClean="0"/>
              <a:t>&lt;</a:t>
            </a:r>
            <a:r>
              <a:rPr lang="en-US" sz="2000" dirty="0" smtClean="0"/>
              <a:t> 2 – equivocal best models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2&lt; </a:t>
            </a:r>
            <a:r>
              <a:rPr lang="en-US" sz="2000" dirty="0" err="1" smtClean="0"/>
              <a:t>AIC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sz="2000" u="sng" dirty="0" smtClean="0"/>
              <a:t>&lt;</a:t>
            </a:r>
            <a:r>
              <a:rPr lang="en-US" sz="2000" dirty="0" smtClean="0"/>
              <a:t> 4 – considerable support in the data</a:t>
            </a:r>
          </a:p>
          <a:p>
            <a:pPr lvl="1" eaLnBrk="1" hangingPunct="1"/>
            <a:r>
              <a:rPr lang="en-US" sz="2000" dirty="0" smtClean="0"/>
              <a:t>4 &lt; </a:t>
            </a:r>
            <a:r>
              <a:rPr lang="en-US" sz="2000" dirty="0" smtClean="0">
                <a:sym typeface="Symbol" pitchFamily="18" charset="2"/>
              </a:rPr>
              <a:t></a:t>
            </a:r>
            <a:r>
              <a:rPr lang="en-US" sz="2000" dirty="0" err="1" smtClean="0"/>
              <a:t>AIC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sz="2000" u="sng" dirty="0" smtClean="0"/>
              <a:t>&lt;</a:t>
            </a:r>
            <a:r>
              <a:rPr lang="en-US" sz="2000" dirty="0" smtClean="0"/>
              <a:t> 7 – less well-supported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</a:t>
            </a:r>
            <a:r>
              <a:rPr lang="en-US" sz="2000" dirty="0" err="1" smtClean="0"/>
              <a:t>AIC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/>
              <a:t> &gt; 10 – no support; should not be considered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81000" y="2084388"/>
            <a:ext cx="8283575" cy="854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AIC differences (example)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81000" y="1905000"/>
          <a:ext cx="8301038" cy="1914525"/>
        </p:xfrm>
        <a:graphic>
          <a:graphicData uri="http://schemas.openxmlformats.org/presentationml/2006/ole">
            <p:oleObj spid="_x0000_s101378" name="Worksheet" r:id="rId4" imgW="9270000" imgH="21150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Strength of Evidence for Alternative Models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likelihood of model </a:t>
            </a:r>
            <a:r>
              <a:rPr lang="en-US" i="1" smtClean="0">
                <a:latin typeface="Times New Roman" pitchFamily="18" charset="0"/>
              </a:rPr>
              <a:t>i</a:t>
            </a:r>
            <a:r>
              <a:rPr lang="en-US" smtClean="0"/>
              <a:t>, given the data  and the 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/>
              <a:t> models 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Normalized (so they sum to 1); interpreted as probabilities (</a:t>
            </a:r>
            <a:r>
              <a:rPr lang="en-US" i="1" smtClean="0">
                <a:latin typeface="Times New Roman" pitchFamily="18" charset="0"/>
              </a:rPr>
              <a:t>model weights</a:t>
            </a:r>
            <a:r>
              <a:rPr lang="en-US" smtClean="0"/>
              <a:t>):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2921000" y="2362200"/>
          <a:ext cx="3300413" cy="949325"/>
        </p:xfrm>
        <a:graphic>
          <a:graphicData uri="http://schemas.openxmlformats.org/presentationml/2006/ole">
            <p:oleObj spid="_x0000_s102402" name="Equation" r:id="rId4" imgW="1485720" imgH="431640" progId="Equation.3">
              <p:embed/>
            </p:oleObj>
          </a:graphicData>
        </a:graphic>
      </p:graphicFrame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929063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3149600" y="4418013"/>
          <a:ext cx="2843213" cy="1874837"/>
        </p:xfrm>
        <a:graphic>
          <a:graphicData uri="http://schemas.openxmlformats.org/presentationml/2006/ole">
            <p:oleObj spid="_x0000_s102403" r:id="rId5" imgW="1282700" imgH="850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“strength of evidence”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Ratio of the AIC weights.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387850" y="2133600"/>
          <a:ext cx="914400" cy="977900"/>
        </p:xfrm>
        <a:graphic>
          <a:graphicData uri="http://schemas.openxmlformats.org/presentationml/2006/ole">
            <p:oleObj spid="_x0000_s103426" name="Equation" r:id="rId4" imgW="368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Strength of Evidence (example)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304800" y="1838325"/>
          <a:ext cx="8520113" cy="2366963"/>
        </p:xfrm>
        <a:graphic>
          <a:graphicData uri="http://schemas.openxmlformats.org/presentationml/2006/ole">
            <p:oleObj spid="_x0000_s104450" name="Worksheet" r:id="rId4" imgW="8336160" imgH="23288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likelihoods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Sum of the weights for models including the parameter: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where:</a:t>
            </a:r>
          </a:p>
          <a:p>
            <a:pPr lvl="2" eaLnBrk="1" hangingPunct="1"/>
            <a:r>
              <a:rPr lang="en-US" i="1" smtClean="0">
                <a:latin typeface="Times New Roman" pitchFamily="18" charset="0"/>
              </a:rPr>
              <a:t>w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i="1" baseline="30000" smtClean="0">
                <a:latin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are the model weights</a:t>
            </a:r>
          </a:p>
          <a:p>
            <a:pPr lvl="2" eaLnBrk="1" hangingPunct="1"/>
            <a:r>
              <a:rPr lang="en-US" i="1" smtClean="0">
                <a:cs typeface="Times New Roman" pitchFamily="18" charset="0"/>
              </a:rPr>
              <a:t>I</a:t>
            </a:r>
            <a:r>
              <a:rPr lang="en-US" i="1" baseline="-25000" smtClean="0">
                <a:cs typeface="Times New Roman" pitchFamily="18" charset="0"/>
              </a:rPr>
              <a:t>i</a:t>
            </a:r>
            <a:r>
              <a:rPr lang="en-US" i="1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 = 1 if the parameter appears in the model.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/>
              <a:t> is the suite of models under consideration</a:t>
            </a:r>
          </a:p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Only applicable when parameters are equally represented in the model set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3441700" y="2111375"/>
          <a:ext cx="2184400" cy="1089025"/>
        </p:xfrm>
        <a:graphic>
          <a:graphicData uri="http://schemas.openxmlformats.org/presentationml/2006/ole">
            <p:oleObj spid="_x0000_s105474" name="Equation" r:id="rId4" imgW="863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Probability of use of ponds</a:t>
            </a:r>
            <a:r>
              <a:rPr lang="en-US" baseline="0" dirty="0" smtClean="0"/>
              <a:t> by an amphibian species</a:t>
            </a:r>
          </a:p>
          <a:p>
            <a:pPr lvl="1"/>
            <a:r>
              <a:rPr lang="en-US" baseline="0" dirty="0" smtClean="0"/>
              <a:t>Sampling unit – pond </a:t>
            </a:r>
            <a:r>
              <a:rPr lang="en-US" sz="2800" kern="1200" dirty="0" smtClean="0">
                <a:ea typeface="+mn-ea"/>
                <a:cs typeface="+mn-cs"/>
              </a:rPr>
              <a:t>(temporal replication)</a:t>
            </a:r>
          </a:p>
          <a:p>
            <a:pPr lvl="1"/>
            <a:endParaRPr lang="en-US" baseline="0" dirty="0" smtClean="0"/>
          </a:p>
          <a:p>
            <a:r>
              <a:rPr lang="en-US" baseline="0" dirty="0" smtClean="0"/>
              <a:t>Proportion of use of an area by a bird species</a:t>
            </a:r>
          </a:p>
          <a:p>
            <a:pPr lvl="1"/>
            <a:r>
              <a:rPr lang="en-US" baseline="0" dirty="0" smtClean="0"/>
              <a:t>Sampling unit – regular grid 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(temporal replication)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Probability </a:t>
            </a:r>
            <a:r>
              <a:rPr lang="en-US" baseline="0" dirty="0" smtClean="0"/>
              <a:t>of territory occupancy by a bird or mammal</a:t>
            </a:r>
          </a:p>
          <a:p>
            <a:pPr lvl="1"/>
            <a:r>
              <a:rPr lang="en-US" baseline="0" dirty="0" smtClean="0"/>
              <a:t>Sampling unit – territory 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(temporal replication)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Probability </a:t>
            </a:r>
            <a:r>
              <a:rPr lang="en-US" baseline="0" dirty="0" smtClean="0"/>
              <a:t>of shoal use by crayfish</a:t>
            </a:r>
          </a:p>
          <a:p>
            <a:pPr lvl="1"/>
            <a:r>
              <a:rPr lang="en-US" baseline="0" dirty="0" smtClean="0"/>
              <a:t>Sampling unit - shoal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(spatial replication)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Incorporating uncertainty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Multi-model inference</a:t>
            </a:r>
            <a:r>
              <a:rPr lang="en-US" b="1" i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i="1" smtClean="0">
                <a:latin typeface="Times New Roman" pitchFamily="18" charset="0"/>
              </a:rPr>
              <a:t>w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 reflect the relative strength of evidence for model(s)</a:t>
            </a:r>
          </a:p>
          <a:p>
            <a:pPr eaLnBrk="1" hangingPunct="1"/>
            <a:r>
              <a:rPr lang="en-US" smtClean="0"/>
              <a:t>Implies uncertainty in the model selection process.  </a:t>
            </a:r>
          </a:p>
          <a:p>
            <a:pPr lvl="1" eaLnBrk="1" hangingPunct="1"/>
            <a:r>
              <a:rPr lang="en-US" smtClean="0"/>
              <a:t>several models may have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AICi &lt; 2.0 </a:t>
            </a:r>
          </a:p>
          <a:p>
            <a:pPr eaLnBrk="1" hangingPunct="1"/>
            <a:r>
              <a:rPr lang="en-US" smtClean="0"/>
              <a:t>Does not imply that the “true” model is in the model set</a:t>
            </a:r>
          </a:p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Need incorporate this uncertainty when estimating parameter(s) and precision.</a:t>
            </a:r>
          </a:p>
          <a:p>
            <a:pPr eaLnBrk="1" hangingPunct="1"/>
            <a:endParaRPr lang="en-US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Unconditional parameter estimates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Parameters (weighted average):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cs typeface="Times New Roman" pitchFamily="18" charset="0"/>
              </a:rPr>
              <a:t>where:</a:t>
            </a:r>
          </a:p>
          <a:p>
            <a:pPr lvl="2" eaLnBrk="1" hangingPunct="1"/>
            <a:r>
              <a:rPr lang="en-US" i="1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i="1" baseline="-25000" smtClean="0">
                <a:latin typeface="Times New Roman" pitchFamily="18" charset="0"/>
                <a:sym typeface="Symbol" pitchFamily="18" charset="2"/>
              </a:rPr>
              <a:t>i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is the parameter estimate</a:t>
            </a:r>
            <a:endParaRPr lang="en-US" smtClean="0">
              <a:cs typeface="Times New Roman" pitchFamily="18" charset="0"/>
            </a:endParaRPr>
          </a:p>
          <a:p>
            <a:pPr lvl="2" eaLnBrk="1" hangingPunct="1"/>
            <a:r>
              <a:rPr lang="en-US" i="1" smtClean="0">
                <a:latin typeface="Times New Roman" pitchFamily="18" charset="0"/>
              </a:rPr>
              <a:t>w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i="1" baseline="30000" smtClean="0">
                <a:latin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are the model weights</a:t>
            </a:r>
          </a:p>
          <a:p>
            <a:pPr lvl="2" eaLnBrk="1" hangingPunct="1"/>
            <a:r>
              <a:rPr lang="en-US" i="1" smtClean="0">
                <a:cs typeface="Times New Roman" pitchFamily="18" charset="0"/>
              </a:rPr>
              <a:t>I</a:t>
            </a:r>
            <a:r>
              <a:rPr lang="en-US" i="1" baseline="-25000" smtClean="0">
                <a:cs typeface="Times New Roman" pitchFamily="18" charset="0"/>
              </a:rPr>
              <a:t>i</a:t>
            </a:r>
            <a:r>
              <a:rPr lang="en-US" i="1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 = 1 if the parameter appears in the model.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/>
              <a:t> is the suite of models under consideration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671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3505200" y="2339975"/>
          <a:ext cx="2057400" cy="1089025"/>
        </p:xfrm>
        <a:graphic>
          <a:graphicData uri="http://schemas.openxmlformats.org/presentationml/2006/ole">
            <p:oleObj spid="_x0000_s106498" r:id="rId4" imgW="812447" imgH="431613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estimates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04800" y="1757363"/>
          <a:ext cx="8496300" cy="1876425"/>
        </p:xfrm>
        <a:graphic>
          <a:graphicData uri="http://schemas.openxmlformats.org/presentationml/2006/ole">
            <p:oleObj spid="_x0000_s107522" name="Worksheet" r:id="rId4" imgW="10732680" imgH="2216160" progId="Excel.Sheet.8">
              <p:embed/>
            </p:oleObj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2362200" y="3892550"/>
          <a:ext cx="4641850" cy="2432050"/>
        </p:xfrm>
        <a:graphic>
          <a:graphicData uri="http://schemas.openxmlformats.org/presentationml/2006/ole">
            <p:oleObj spid="_x0000_s107523" name="Worksheet" r:id="rId5" imgW="4848113" imgH="2486084" progId="Excel.Sheet.8">
              <p:embed/>
            </p:oleObj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685800" y="4119563"/>
          <a:ext cx="1225550" cy="647700"/>
        </p:xfrm>
        <a:graphic>
          <a:graphicData uri="http://schemas.openxmlformats.org/presentationml/2006/ole">
            <p:oleObj spid="_x0000_s107524" r:id="rId6" imgW="812447" imgH="431613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estimates (graphic)</a:t>
            </a:r>
          </a:p>
        </p:txBody>
      </p:sp>
      <p:pic>
        <p:nvPicPr>
          <p:cNvPr id="57347" name="Content Placeholder 9" descr="allmodel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38" y="1524000"/>
            <a:ext cx="6145212" cy="4608513"/>
          </a:xfrm>
          <a:ln>
            <a:solidFill>
              <a:schemeClr val="accent1"/>
            </a:solidFill>
          </a:ln>
        </p:spPr>
      </p:pic>
      <p:pic>
        <p:nvPicPr>
          <p:cNvPr id="13" name="Picture 12" descr="avgmodel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588" y="1524000"/>
            <a:ext cx="6145212" cy="4608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Unconditional estimates of precision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Estimates of precision based on a single model are </a:t>
            </a:r>
            <a:r>
              <a:rPr lang="en-US" b="1" smtClean="0">
                <a:cs typeface="Times New Roman" pitchFamily="18" charset="0"/>
              </a:rPr>
              <a:t>conditional on the selected </a:t>
            </a:r>
            <a:r>
              <a:rPr lang="en-US" smtClean="0">
                <a:cs typeface="Times New Roman" pitchFamily="18" charset="0"/>
              </a:rPr>
              <a:t>model and tend to overestimate precision. </a:t>
            </a:r>
          </a:p>
          <a:p>
            <a:pPr eaLnBrk="1" hangingPunct="1"/>
            <a:r>
              <a:rPr lang="en-US" smtClean="0"/>
              <a:t>unconditional variance of a parameter </a:t>
            </a:r>
            <a:r>
              <a:rPr lang="en-US" b="1" smtClean="0">
                <a:sym typeface="Symbol" pitchFamily="18" charset="2"/>
              </a:rPr>
              <a:t></a:t>
            </a:r>
            <a:r>
              <a:rPr lang="en-US" smtClean="0"/>
              <a:t> (weighted average):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5755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458913" y="3505200"/>
          <a:ext cx="6224587" cy="1203325"/>
        </p:xfrm>
        <a:graphic>
          <a:graphicData uri="http://schemas.openxmlformats.org/presentationml/2006/ole">
            <p:oleObj spid="_x0000_s108546" name="Equation" r:id="rId4" imgW="25146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Unconditional estimates of precision (example)</a:t>
            </a:r>
          </a:p>
        </p:txBody>
      </p:sp>
      <p:graphicFrame>
        <p:nvGraphicFramePr>
          <p:cNvPr id="24578" name="Object 12"/>
          <p:cNvGraphicFramePr>
            <a:graphicFrameLocks noChangeAspect="1"/>
          </p:cNvGraphicFramePr>
          <p:nvPr/>
        </p:nvGraphicFramePr>
        <p:xfrm>
          <a:off x="52388" y="1600200"/>
          <a:ext cx="9010650" cy="1800225"/>
        </p:xfrm>
        <a:graphic>
          <a:graphicData uri="http://schemas.openxmlformats.org/presentationml/2006/ole">
            <p:oleObj spid="_x0000_s109570" name="Worksheet" r:id="rId4" imgW="9010802" imgH="1800378" progId="Excel.Sheet.8">
              <p:embed/>
            </p:oleObj>
          </a:graphicData>
        </a:graphic>
      </p:graphicFrame>
      <p:graphicFrame>
        <p:nvGraphicFramePr>
          <p:cNvPr id="24579" name="Object 13"/>
          <p:cNvGraphicFramePr>
            <a:graphicFrameLocks noChangeAspect="1"/>
          </p:cNvGraphicFramePr>
          <p:nvPr/>
        </p:nvGraphicFramePr>
        <p:xfrm>
          <a:off x="4191000" y="3657600"/>
          <a:ext cx="4743450" cy="1971675"/>
        </p:xfrm>
        <a:graphic>
          <a:graphicData uri="http://schemas.openxmlformats.org/presentationml/2006/ole">
            <p:oleObj spid="_x0000_s109571" name="Worksheet" r:id="rId5" imgW="5602680" imgH="2328840" progId="Excel.Sheet.8">
              <p:embed/>
            </p:oleObj>
          </a:graphicData>
        </a:graphic>
      </p:graphicFrame>
      <p:graphicFrame>
        <p:nvGraphicFramePr>
          <p:cNvPr id="24580" name="Object 14"/>
          <p:cNvGraphicFramePr>
            <a:graphicFrameLocks noChangeAspect="1"/>
          </p:cNvGraphicFramePr>
          <p:nvPr/>
        </p:nvGraphicFramePr>
        <p:xfrm>
          <a:off x="314325" y="4114800"/>
          <a:ext cx="3778250" cy="730250"/>
        </p:xfrm>
        <a:graphic>
          <a:graphicData uri="http://schemas.openxmlformats.org/presentationml/2006/ole">
            <p:oleObj spid="_x0000_s109572" name="Equation" r:id="rId6" imgW="25146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Hypothesis testing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AIC, AICc, QAIC, or QAICc in model selection procedures</a:t>
            </a:r>
          </a:p>
          <a:p>
            <a:pPr eaLnBrk="1" hangingPunct="1"/>
            <a:r>
              <a:rPr lang="en-US" smtClean="0"/>
              <a:t>Likelihood Ratio Tests (LRTs) for planned comparisons among nested models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92430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819400" y="3657600"/>
          <a:ext cx="2552700" cy="1219200"/>
        </p:xfrm>
        <a:graphic>
          <a:graphicData uri="http://schemas.openxmlformats.org/presentationml/2006/ole">
            <p:oleObj spid="_x0000_s110594" name="Equation" r:id="rId4" imgW="1282680" imgH="609480" progId="Equation.3">
              <p:embed/>
            </p:oleObj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60045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Hypothesis testing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LRT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distributed approximately as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baseline="30000" smtClean="0"/>
              <a:t>2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i="1" baseline="-25000" smtClean="0">
                <a:latin typeface="Times New Roman" pitchFamily="18" charset="0"/>
              </a:rPr>
              <a:t>s</a:t>
            </a:r>
            <a:r>
              <a:rPr lang="en-US" smtClean="0">
                <a:latin typeface="Times New Roman" pitchFamily="18" charset="0"/>
              </a:rPr>
              <a:t> -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baseline="-25000" smtClean="0">
                <a:latin typeface="Times New Roman" pitchFamily="18" charset="0"/>
              </a:rPr>
              <a:t>g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smtClean="0"/>
              <a:t>degrees of freedom </a:t>
            </a:r>
            <a:br>
              <a:rPr lang="en-US" smtClean="0"/>
            </a:br>
            <a:r>
              <a:rPr lang="en-US" smtClean="0"/>
              <a:t>(where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/>
              <a:t> = no. estimated parameters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LRT </a:t>
            </a:r>
            <a:r>
              <a:rPr lang="en-US" smtClean="0"/>
              <a:t>with </a:t>
            </a:r>
            <a:r>
              <a:rPr lang="en-US" i="1" smtClean="0">
                <a:latin typeface="Times New Roman" pitchFamily="18" charset="0"/>
              </a:rPr>
              <a:t>P</a:t>
            </a:r>
            <a:r>
              <a:rPr lang="en-US" smtClean="0"/>
              <a:t> </a:t>
            </a:r>
            <a:r>
              <a:rPr lang="en-US" u="sng" smtClean="0"/>
              <a:t>&lt;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 </a:t>
            </a:r>
            <a:r>
              <a:rPr lang="en-US" sz="2000" smtClean="0"/>
              <a:t>– additional parameters are warranted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Lecture Material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Still important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Study design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Scope of inference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Elements of stratification and randomization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Strength of inference.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Strongest – experimental manipulation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Weaker – constrained designs (e.g., before &amp; after)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Weaker still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prior</a:t>
            </a:r>
            <a:r>
              <a:rPr lang="en-US" dirty="0" smtClean="0"/>
              <a:t> modeling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Worst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posteriori </a:t>
            </a:r>
            <a:r>
              <a:rPr lang="en-US" dirty="0" smtClean="0"/>
              <a:t>storytelling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Historically, estimates of occupancy based on the portion of sites where presence was detected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Problem – detection is not often perfect e.g., animals present or site was used but no sign was seen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“False absences” bias estimates </a:t>
            </a:r>
            <a:r>
              <a:rPr lang="en-US" sz="2000" dirty="0" smtClean="0"/>
              <a:t>of use </a:t>
            </a:r>
            <a:r>
              <a:rPr lang="en-US" sz="2000" dirty="0" smtClean="0"/>
              <a:t>downward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Bias increases with rare and elusive animals – often species of greatest </a:t>
            </a:r>
            <a:r>
              <a:rPr lang="en-US" sz="2000" dirty="0" smtClean="0"/>
              <a:t>concern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Like capture-mark-recapture methods occupancy analysis </a:t>
            </a:r>
            <a:r>
              <a:rPr lang="en-US" sz="2000" dirty="0" smtClean="0"/>
              <a:t>explicitly </a:t>
            </a:r>
            <a:r>
              <a:rPr lang="en-US" sz="2000" dirty="0" smtClean="0"/>
              <a:t>deals with the nuisance parameter of detection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Important Sources of Variation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variation </a:t>
            </a:r>
          </a:p>
          <a:p>
            <a:pPr lvl="1" eaLnBrk="1" hangingPunct="1"/>
            <a:r>
              <a:rPr lang="en-US" dirty="0" smtClean="0"/>
              <a:t>Interest in large areas that cannot be completely surveyed</a:t>
            </a:r>
          </a:p>
          <a:p>
            <a:pPr lvl="1" eaLnBrk="1" hangingPunct="1"/>
            <a:r>
              <a:rPr lang="en-US" dirty="0" smtClean="0"/>
              <a:t>Sample space in a manner permitting inference about entire area of interest</a:t>
            </a:r>
          </a:p>
          <a:p>
            <a:pPr eaLnBrk="1" hangingPunct="1"/>
            <a:r>
              <a:rPr lang="en-US" dirty="0" smtClean="0"/>
              <a:t>Estimating detection probability essential </a:t>
            </a:r>
          </a:p>
          <a:p>
            <a:pPr lvl="1" eaLnBrk="1" hangingPunct="1"/>
            <a:r>
              <a:rPr lang="en-US" dirty="0" smtClean="0"/>
              <a:t>Even on surveyed </a:t>
            </a:r>
            <a:r>
              <a:rPr lang="en-US" dirty="0" smtClean="0"/>
              <a:t>sites</a:t>
            </a:r>
            <a:endParaRPr lang="en-US" dirty="0" smtClean="0"/>
          </a:p>
          <a:p>
            <a:pPr lvl="1" eaLnBrk="1" hangingPunct="1"/>
            <a:r>
              <a:rPr lang="en-US" dirty="0" smtClean="0"/>
              <a:t>Samples don’t usually detect </a:t>
            </a:r>
            <a:br>
              <a:rPr lang="en-US" dirty="0" smtClean="0"/>
            </a:br>
            <a:r>
              <a:rPr lang="en-US" dirty="0" smtClean="0"/>
              <a:t>all animals present</a:t>
            </a:r>
          </a:p>
        </p:txBody>
      </p:sp>
      <p:pic>
        <p:nvPicPr>
          <p:cNvPr id="230405" name="Picture 5" descr="MCj014055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22479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3132</TotalTime>
  <Words>2414</Words>
  <Application>Microsoft Office PowerPoint</Application>
  <PresentationFormat>On-screen Show (4:3)</PresentationFormat>
  <Paragraphs>467</Paragraphs>
  <Slides>69</Slides>
  <Notes>69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Blends</vt:lpstr>
      <vt:lpstr>Equation</vt:lpstr>
      <vt:lpstr>Worksheet</vt:lpstr>
      <vt:lpstr>Chart</vt:lpstr>
      <vt:lpstr>Microsoft Equation 3.0</vt:lpstr>
      <vt:lpstr>Patch Occupancy  and Patch Dynamics</vt:lpstr>
      <vt:lpstr>The Problem</vt:lpstr>
      <vt:lpstr>Patch Occupancy: </vt:lpstr>
      <vt:lpstr>Approaches</vt:lpstr>
      <vt:lpstr>Basic sampling protocol </vt:lpstr>
      <vt:lpstr>Examples</vt:lpstr>
      <vt:lpstr>Still important</vt:lpstr>
      <vt:lpstr>Analysis</vt:lpstr>
      <vt:lpstr>Important Sources of Variation</vt:lpstr>
      <vt:lpstr>Applications</vt:lpstr>
      <vt:lpstr>Determining range extent</vt:lpstr>
      <vt:lpstr>Determining range extent</vt:lpstr>
      <vt:lpstr>Habitat relationships and resource selection</vt:lpstr>
      <vt:lpstr>Metapopulations (Levins 1969, 1970)</vt:lpstr>
      <vt:lpstr>Metapopulations – single-season approaches</vt:lpstr>
      <vt:lpstr>Large-scale monitoring programs</vt:lpstr>
      <vt:lpstr>Slide 17</vt:lpstr>
      <vt:lpstr>Basic Sampling Scheme</vt:lpstr>
      <vt:lpstr>Encounter history data</vt:lpstr>
      <vt:lpstr>Distinct sampling occasions may be: </vt:lpstr>
      <vt:lpstr>Model Parameters</vt:lpstr>
      <vt:lpstr>Model assumptions</vt:lpstr>
      <vt:lpstr>Model Assumptions</vt:lpstr>
      <vt:lpstr>A Probabilistic Model</vt:lpstr>
      <vt:lpstr>A Probabilistic Model</vt:lpstr>
      <vt:lpstr>Summary Statistics</vt:lpstr>
      <vt:lpstr>The Likelihood Function</vt:lpstr>
      <vt:lpstr>Does It Work?</vt:lpstr>
      <vt:lpstr>Does It Work?</vt:lpstr>
      <vt:lpstr>Including Covariates</vt:lpstr>
      <vt:lpstr>Including Covariates</vt:lpstr>
      <vt:lpstr>Including Covariates</vt:lpstr>
      <vt:lpstr>Example: Anurans at Maryland Wetlands  (Droege and Lachman)</vt:lpstr>
      <vt:lpstr>Example: Anurans at Maryland Wetlands  (Droege and Lachman)</vt:lpstr>
      <vt:lpstr>Example: Anurans at Maryland Wetlands (H. crucifer)</vt:lpstr>
      <vt:lpstr>Example: Anurans at Maryland Wetlands  (B. americanus)</vt:lpstr>
      <vt:lpstr>Software</vt:lpstr>
      <vt:lpstr>Information Theoretic Methods </vt:lpstr>
      <vt:lpstr>Resources </vt:lpstr>
      <vt:lpstr>Models</vt:lpstr>
      <vt:lpstr>Parsimony</vt:lpstr>
      <vt:lpstr>Precision versus bias</vt:lpstr>
      <vt:lpstr>Trade-off between precision and bias.</vt:lpstr>
      <vt:lpstr>Information Criterion</vt:lpstr>
      <vt:lpstr>AIC—Akaike's Information Criterion</vt:lpstr>
      <vt:lpstr>AIC—Akaike's Information Criterion</vt:lpstr>
      <vt:lpstr>Adjustments to AIC – AICc </vt:lpstr>
      <vt:lpstr>AICc</vt:lpstr>
      <vt:lpstr>Overdispersion</vt:lpstr>
      <vt:lpstr>Goodness of fit</vt:lpstr>
      <vt:lpstr>Goodness of fit – c-hat</vt:lpstr>
      <vt:lpstr>Quasi-likelihood (QAIC)</vt:lpstr>
      <vt:lpstr>QAIC &amp; c-hat</vt:lpstr>
      <vt:lpstr>AIC differences</vt:lpstr>
      <vt:lpstr>AIC differences (example)</vt:lpstr>
      <vt:lpstr>Strength of Evidence for Alternative Models</vt:lpstr>
      <vt:lpstr>Relative “strength of evidence”</vt:lpstr>
      <vt:lpstr>Strength of Evidence (example)</vt:lpstr>
      <vt:lpstr>Parameter likelihoods</vt:lpstr>
      <vt:lpstr>Incorporating uncertainty</vt:lpstr>
      <vt:lpstr>Unconditional parameter estimates</vt:lpstr>
      <vt:lpstr>Parameter estimates</vt:lpstr>
      <vt:lpstr>Slide 63</vt:lpstr>
      <vt:lpstr>Parameter estimates (graphic)</vt:lpstr>
      <vt:lpstr>Unconditional estimates of precision</vt:lpstr>
      <vt:lpstr>Unconditional estimates of precision (example)</vt:lpstr>
      <vt:lpstr>Hypothesis testing</vt:lpstr>
      <vt:lpstr>Hypothesis testing </vt:lpstr>
      <vt:lpstr>End of Lecture Material</vt:lpstr>
    </vt:vector>
  </TitlesOfParts>
  <Company>ALCFWRU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Patch Occupancy and Dynamics</dc:title>
  <dc:creator>James B. Grand</dc:creator>
  <cp:lastModifiedBy>barry grand</cp:lastModifiedBy>
  <cp:revision>159</cp:revision>
  <dcterms:created xsi:type="dcterms:W3CDTF">2001-04-03T22:34:52Z</dcterms:created>
  <dcterms:modified xsi:type="dcterms:W3CDTF">2010-07-22T12:57:25Z</dcterms:modified>
</cp:coreProperties>
</file>