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Default Extension="emf" ContentType="image/x-emf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2"/>
  </p:notesMasterIdLst>
  <p:handoutMasterIdLst>
    <p:handoutMasterId r:id="rId43"/>
  </p:handoutMasterIdLst>
  <p:sldIdLst>
    <p:sldId id="332" r:id="rId2"/>
    <p:sldId id="337" r:id="rId3"/>
    <p:sldId id="364" r:id="rId4"/>
    <p:sldId id="371" r:id="rId5"/>
    <p:sldId id="372" r:id="rId6"/>
    <p:sldId id="297" r:id="rId7"/>
    <p:sldId id="265" r:id="rId8"/>
    <p:sldId id="373" r:id="rId9"/>
    <p:sldId id="374" r:id="rId10"/>
    <p:sldId id="377" r:id="rId11"/>
    <p:sldId id="266" r:id="rId12"/>
    <p:sldId id="331" r:id="rId13"/>
    <p:sldId id="299" r:id="rId14"/>
    <p:sldId id="365" r:id="rId15"/>
    <p:sldId id="366" r:id="rId16"/>
    <p:sldId id="264" r:id="rId17"/>
    <p:sldId id="263" r:id="rId18"/>
    <p:sldId id="367" r:id="rId19"/>
    <p:sldId id="370" r:id="rId20"/>
    <p:sldId id="368" r:id="rId21"/>
    <p:sldId id="369" r:id="rId22"/>
    <p:sldId id="349" r:id="rId23"/>
    <p:sldId id="378" r:id="rId24"/>
    <p:sldId id="267" r:id="rId25"/>
    <p:sldId id="289" r:id="rId26"/>
    <p:sldId id="259" r:id="rId27"/>
    <p:sldId id="274" r:id="rId28"/>
    <p:sldId id="292" r:id="rId29"/>
    <p:sldId id="290" r:id="rId30"/>
    <p:sldId id="278" r:id="rId31"/>
    <p:sldId id="279" r:id="rId32"/>
    <p:sldId id="293" r:id="rId33"/>
    <p:sldId id="277" r:id="rId34"/>
    <p:sldId id="280" r:id="rId35"/>
    <p:sldId id="281" r:id="rId36"/>
    <p:sldId id="282" r:id="rId37"/>
    <p:sldId id="284" r:id="rId38"/>
    <p:sldId id="285" r:id="rId39"/>
    <p:sldId id="294" r:id="rId40"/>
    <p:sldId id="33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0066"/>
    <a:srgbClr val="990099"/>
    <a:srgbClr val="CC3300"/>
    <a:srgbClr val="DDDDDD"/>
    <a:srgbClr val="FF9900"/>
    <a:srgbClr val="FF0000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46" autoAdjust="0"/>
  </p:normalViewPr>
  <p:slideViewPr>
    <p:cSldViewPr>
      <p:cViewPr varScale="1">
        <p:scale>
          <a:sx n="84" d="100"/>
          <a:sy n="84" d="100"/>
        </p:scale>
        <p:origin x="-2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13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Ex. 1: Grey heron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F00F03D-1129-45C8-83D1-0757FEBAB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Ex. 1: Grey heron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94246E2-5271-452A-9EA9-0D81B3959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22814-AE0B-44AD-8B1E-57DEEA455097}" type="slidenum">
              <a:rPr lang="en-US"/>
              <a:pPr/>
              <a:t>10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Ex. 1: Grey heron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246E2-5271-452A-9EA9-0D81B3959C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Ex. 1: Grey heron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246E2-5271-452A-9EA9-0D81B3959C4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Ex. 1: Grey heron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246E2-5271-452A-9EA9-0D81B3959C4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Ex. 1: Grey heron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246E2-5271-452A-9EA9-0D81B3959C4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Ex. 1: Grey heron</a:t>
            </a: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72B4D-2ECC-4C20-83B0-76D522B51B74}" type="slidenum">
              <a:rPr lang="en-US"/>
              <a:pPr/>
              <a:t>8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Tahoma" pitchFamily="34" charset="0"/>
              </a:rPr>
              <a:t>Changes in population size through time are a function of births, deaths, immigration, and emigration.  </a:t>
            </a:r>
          </a:p>
          <a:p>
            <a:r>
              <a:rPr lang="en-US" b="1" dirty="0">
                <a:latin typeface="Tahoma" pitchFamily="34" charset="0"/>
              </a:rPr>
              <a:t>The open population </a:t>
            </a:r>
            <a:r>
              <a:rPr lang="en-US" b="1" dirty="0" err="1">
                <a:latin typeface="Tahoma" pitchFamily="34" charset="0"/>
              </a:rPr>
              <a:t>CMR</a:t>
            </a:r>
            <a:r>
              <a:rPr lang="en-US" b="1" dirty="0">
                <a:latin typeface="Tahoma" pitchFamily="34" charset="0"/>
              </a:rPr>
              <a:t> models we have considered until now have only estimated apparent survival rates. </a:t>
            </a:r>
          </a:p>
          <a:p>
            <a:r>
              <a:rPr lang="en-US" b="1" dirty="0">
                <a:latin typeface="Tahoma" pitchFamily="34" charset="0"/>
              </a:rPr>
              <a:t>That is, true survival, the portion of individuals surviving between sampling occasions is confounded with permanent emigration.  </a:t>
            </a:r>
          </a:p>
          <a:p>
            <a:r>
              <a:rPr lang="en-US" b="1" dirty="0">
                <a:latin typeface="Tahoma" pitchFamily="34" charset="0"/>
              </a:rPr>
              <a:t>I spoke briefly on closed models that assume that size of the population remained unchanged between sampling events.  </a:t>
            </a:r>
          </a:p>
          <a:p>
            <a:r>
              <a:rPr lang="en-US" b="1" dirty="0">
                <a:latin typeface="Tahoma" pitchFamily="34" charset="0"/>
              </a:rPr>
              <a:t>Robust design integrates the advantages of both types of models.  </a:t>
            </a:r>
          </a:p>
          <a:p>
            <a:r>
              <a:rPr lang="en-US" b="1" dirty="0">
                <a:latin typeface="Tahoma" pitchFamily="34" charset="0"/>
              </a:rPr>
              <a:t>Although this model is complicated, it brings more biological reality to the analysis of population dynamics.  </a:t>
            </a:r>
          </a:p>
          <a:p>
            <a:r>
              <a:rPr lang="en-US" b="1" dirty="0">
                <a:latin typeface="Tahoma" pitchFamily="34" charset="0"/>
              </a:rPr>
              <a:t>This method provides for the estimation of parameters that are not estimable under either open or closed models as well as more robust estimates of the familiar parameters of interest.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72B4D-2ECC-4C20-83B0-76D522B51B74}" type="slidenum">
              <a:rPr lang="en-US"/>
              <a:pPr/>
              <a:t>9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Tahoma" pitchFamily="34" charset="0"/>
              </a:rPr>
              <a:t>Changes in population size through time are a function of births, deaths, immigration, and emigration.  </a:t>
            </a:r>
          </a:p>
          <a:p>
            <a:r>
              <a:rPr lang="en-US" b="1" dirty="0">
                <a:latin typeface="Tahoma" pitchFamily="34" charset="0"/>
              </a:rPr>
              <a:t>The open population </a:t>
            </a:r>
            <a:r>
              <a:rPr lang="en-US" b="1" dirty="0" err="1">
                <a:latin typeface="Tahoma" pitchFamily="34" charset="0"/>
              </a:rPr>
              <a:t>CMR</a:t>
            </a:r>
            <a:r>
              <a:rPr lang="en-US" b="1" dirty="0">
                <a:latin typeface="Tahoma" pitchFamily="34" charset="0"/>
              </a:rPr>
              <a:t> models we have considered until now have only estimated apparent survival rates. </a:t>
            </a:r>
          </a:p>
          <a:p>
            <a:r>
              <a:rPr lang="en-US" b="1" dirty="0">
                <a:latin typeface="Tahoma" pitchFamily="34" charset="0"/>
              </a:rPr>
              <a:t>That is, true survival, the portion of individuals surviving between sampling occasions is confounded with permanent emigration.  </a:t>
            </a:r>
          </a:p>
          <a:p>
            <a:r>
              <a:rPr lang="en-US" b="1" dirty="0">
                <a:latin typeface="Tahoma" pitchFamily="34" charset="0"/>
              </a:rPr>
              <a:t>I spoke briefly on closed models that assume that size of the population remained unchanged between sampling events.  </a:t>
            </a:r>
          </a:p>
          <a:p>
            <a:r>
              <a:rPr lang="en-US" b="1" dirty="0">
                <a:latin typeface="Tahoma" pitchFamily="34" charset="0"/>
              </a:rPr>
              <a:t>Robust design integrates the advantages of both types of models.  </a:t>
            </a:r>
          </a:p>
          <a:p>
            <a:r>
              <a:rPr lang="en-US" b="1" dirty="0">
                <a:latin typeface="Tahoma" pitchFamily="34" charset="0"/>
              </a:rPr>
              <a:t>Although this model is complicated, it brings more biological reality to the analysis of population dynamics.  </a:t>
            </a:r>
          </a:p>
          <a:p>
            <a:r>
              <a:rPr lang="en-US" b="1" dirty="0">
                <a:latin typeface="Tahoma" pitchFamily="34" charset="0"/>
              </a:rPr>
              <a:t>This method provides for the estimation of parameters that are not estimable under either open or closed models as well as more robust estimates of the familiar parameters of interest.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98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A2010D6-C362-4A81-A51E-A7425ABC2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7FD59-AD68-46CF-B82D-F5D630E9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214313"/>
            <a:ext cx="2047875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14313"/>
            <a:ext cx="5992813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389BE-86B4-47BA-96A5-BA41E738B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19550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524000"/>
            <a:ext cx="4021138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33950" y="3903663"/>
            <a:ext cx="4021138" cy="2228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337A-581D-46A3-A71C-9F78D0B8C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1"/>
            <a:ext cx="4019550" cy="2209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524000"/>
            <a:ext cx="4021138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33950" y="3903663"/>
            <a:ext cx="4021138" cy="2228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/>
          </p:nvPr>
        </p:nvSpPr>
        <p:spPr>
          <a:xfrm>
            <a:off x="762000" y="3886200"/>
            <a:ext cx="4021138" cy="2228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A1CC-D8D6-43D5-860A-3D5D68149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214313"/>
            <a:ext cx="8193088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6C802-3AF8-4B4D-80C6-6BEA4D138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8193088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903663"/>
            <a:ext cx="8193088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92056-9B48-42C0-ADD1-6408B02F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E1C30-F392-4C30-81A0-E91F14EE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B025-67AA-4CF0-91E2-3F2F67C36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1955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24000"/>
            <a:ext cx="4021138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AD94-0450-42D6-BB64-7FC3B23F7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7C9A-9674-4459-B3BD-B9C2899E5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73B38-DE50-44B9-9B09-33E88175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DD96-3086-434E-8E41-940C29381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46EB-BA53-4596-B64A-23A969411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8EF3D-E837-4917-A6A3-428A032F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ltGray">
          <a:xfrm>
            <a:off x="417513" y="5651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ltGray">
          <a:xfrm>
            <a:off x="800100" y="5651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ltGray">
          <a:xfrm>
            <a:off x="541338" y="9874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ltGray">
          <a:xfrm>
            <a:off x="911225" y="9874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ltGray">
          <a:xfrm>
            <a:off x="127000" y="9144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gray">
          <a:xfrm>
            <a:off x="442913" y="12477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19308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/>
              <a:t>Ex.1: Grey heron</a:t>
            </a:r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EA942E3-EBC0-417F-941C-F3D88D20D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build="p" advAuto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1.xls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2.xls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Excel_97-2003_Worksheet3.xls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4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57200" eaLnBrk="1" hangingPunct="1"/>
            <a:r>
              <a:rPr lang="en-US" sz="4000" dirty="0" smtClean="0"/>
              <a:t>Patch Dynamics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86200"/>
            <a:ext cx="4267200" cy="1752600"/>
          </a:xfrm>
        </p:spPr>
        <p:txBody>
          <a:bodyPr/>
          <a:lstStyle/>
          <a:p>
            <a:pPr marL="574675" indent="-509588" algn="l" eaLnBrk="1" hangingPunct="1"/>
            <a:r>
              <a:rPr lang="en-US" dirty="0" smtClean="0"/>
              <a:t>AKA:</a:t>
            </a:r>
            <a:br>
              <a:rPr lang="en-US" dirty="0" smtClean="0"/>
            </a:br>
            <a:r>
              <a:rPr lang="en-US" dirty="0" smtClean="0"/>
              <a:t>Multi-season Occupancy,</a:t>
            </a:r>
            <a:br>
              <a:rPr lang="en-US" dirty="0" smtClean="0"/>
            </a:br>
            <a:r>
              <a:rPr lang="en-US" dirty="0" smtClean="0"/>
              <a:t>Robust Design Occupancy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 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Sample over two temporal scales.</a:t>
            </a:r>
          </a:p>
          <a:p>
            <a:r>
              <a:rPr lang="en-US"/>
              <a:t>Only disadvantage - cost </a:t>
            </a:r>
          </a:p>
          <a:p>
            <a:pPr lvl="1"/>
            <a:r>
              <a:rPr lang="en-US"/>
              <a:t>more than one sampling occasion each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seasons - main assumptions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563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60000"/>
            </a:pPr>
            <a:r>
              <a:rPr lang="en-US" dirty="0" smtClean="0"/>
              <a:t>Species are not falsely detected. 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The detection process is independent at each site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No </a:t>
            </a:r>
            <a:r>
              <a:rPr lang="en-US" dirty="0" err="1" smtClean="0"/>
              <a:t>unmodeled</a:t>
            </a:r>
            <a:r>
              <a:rPr lang="en-US" dirty="0" smtClean="0"/>
              <a:t> heterogeneity in occupancy 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No </a:t>
            </a:r>
            <a:r>
              <a:rPr lang="en-US" dirty="0" err="1" smtClean="0"/>
              <a:t>unmodeled</a:t>
            </a:r>
            <a:r>
              <a:rPr lang="en-US" dirty="0" smtClean="0"/>
              <a:t> heterogeneity in detection </a:t>
            </a:r>
          </a:p>
          <a:p>
            <a:pPr marL="342900" lvl="1" indent="-342900" eaLnBrk="1" hangingPunct="1">
              <a:buSzPct val="60000"/>
            </a:pPr>
            <a:r>
              <a:rPr lang="en-US" b="1" dirty="0" smtClean="0">
                <a:solidFill>
                  <a:srgbClr val="C00000"/>
                </a:solidFill>
              </a:rPr>
              <a:t>Closure:</a:t>
            </a:r>
          </a:p>
          <a:p>
            <a:pPr marL="742950" lvl="2" indent="-342900" eaLnBrk="1" hangingPunct="1">
              <a:buSzPct val="60000"/>
            </a:pPr>
            <a:r>
              <a:rPr lang="en-US" sz="2200" dirty="0" smtClean="0">
                <a:sym typeface="Symbol" pitchFamily="18" charset="2"/>
              </a:rPr>
              <a:t>No colonization and extinction between </a:t>
            </a:r>
            <a:r>
              <a:rPr lang="en-US" sz="2200" b="1" dirty="0" smtClean="0">
                <a:solidFill>
                  <a:srgbClr val="C00000"/>
                </a:solidFill>
                <a:sym typeface="Symbol" pitchFamily="18" charset="2"/>
              </a:rPr>
              <a:t>secondary</a:t>
            </a:r>
            <a:r>
              <a:rPr lang="en-US" sz="2200" dirty="0" smtClean="0">
                <a:sym typeface="Symbol" pitchFamily="18" charset="2"/>
              </a:rPr>
              <a:t> periods</a:t>
            </a:r>
          </a:p>
          <a:p>
            <a:pPr marL="742950" lvl="2" indent="-342900" eaLnBrk="1" hangingPunct="1">
              <a:buSzPct val="60000"/>
            </a:pPr>
            <a:r>
              <a:rPr lang="en-US" sz="2200" dirty="0" smtClean="0">
                <a:sym typeface="Symbol" pitchFamily="18" charset="2"/>
              </a:rPr>
              <a:t>No </a:t>
            </a:r>
            <a:r>
              <a:rPr lang="en-US" sz="2200" dirty="0" err="1" smtClean="0">
                <a:sym typeface="Symbol" pitchFamily="18" charset="2"/>
              </a:rPr>
              <a:t>unmodeled</a:t>
            </a:r>
            <a:r>
              <a:rPr lang="en-US" sz="2200" dirty="0" smtClean="0">
                <a:sym typeface="Symbol" pitchFamily="18" charset="2"/>
              </a:rPr>
              <a:t> heterogeneity in </a:t>
            </a:r>
            <a:r>
              <a:rPr lang="en-US" sz="2200" b="1" dirty="0" smtClean="0">
                <a:solidFill>
                  <a:srgbClr val="C00000"/>
                </a:solidFill>
                <a:sym typeface="Symbol" pitchFamily="18" charset="2"/>
              </a:rPr>
              <a:t>colonization </a:t>
            </a:r>
            <a:r>
              <a:rPr lang="en-US" sz="2200" dirty="0" smtClean="0">
                <a:sym typeface="Symbol" pitchFamily="18" charset="2"/>
              </a:rPr>
              <a:t>or </a:t>
            </a:r>
            <a:r>
              <a:rPr lang="en-US" sz="2200" b="1" dirty="0" smtClean="0">
                <a:solidFill>
                  <a:srgbClr val="C00000"/>
                </a:solidFill>
                <a:sym typeface="Symbol" pitchFamily="18" charset="2"/>
              </a:rPr>
              <a:t>extinction </a:t>
            </a:r>
            <a:r>
              <a:rPr lang="en-US" sz="2200" dirty="0" smtClean="0">
                <a:sym typeface="Symbol" pitchFamily="18" charset="2"/>
              </a:rPr>
              <a:t>between primary periods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 Occupancy as a State Variable: </a:t>
            </a:r>
            <a:br>
              <a:rPr lang="en-US" smtClean="0"/>
            </a:br>
            <a:r>
              <a:rPr lang="en-US" smtClean="0"/>
              <a:t>Modeling Dynamics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Patch occupancy dynamics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Model changes in occupancy over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Parameters of interest:</a:t>
            </a:r>
          </a:p>
          <a:p>
            <a:pPr marL="285750" indent="-228600" eaLnBrk="1" hangingPunct="1">
              <a:spcBef>
                <a:spcPct val="30000"/>
              </a:spcBef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–  </a:t>
            </a:r>
            <a:r>
              <a:rPr lang="en-US" dirty="0" smtClean="0">
                <a:sym typeface="Symbol" pitchFamily="18" charset="2"/>
              </a:rPr>
              <a:t>probability of occupancy</a:t>
            </a:r>
          </a:p>
          <a:p>
            <a:pPr marL="460375" indent="-457200" eaLnBrk="1" hangingPunct="1">
              <a:spcBef>
                <a:spcPct val="30000"/>
              </a:spcBef>
            </a:pPr>
            <a:r>
              <a:rPr lang="en-US" sz="2800" dirty="0" smtClean="0">
                <a:latin typeface="Symbol" pitchFamily="18" charset="2"/>
                <a:sym typeface="Symbol" pitchFamily="18" charset="2"/>
              </a:rPr>
              <a:t>e</a:t>
            </a:r>
            <a:r>
              <a:rPr lang="en-US" sz="2800" i="1" baseline="-25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t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– 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Pr</a:t>
            </a:r>
            <a:r>
              <a:rPr lang="en-US" dirty="0" smtClean="0">
                <a:sym typeface="Symbol" pitchFamily="18" charset="2"/>
              </a:rPr>
              <a:t>(absence at time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+1 | presence at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)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 – patch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extinction</a:t>
            </a:r>
            <a:r>
              <a:rPr lang="en-US" dirty="0" smtClean="0">
                <a:sym typeface="Symbol" pitchFamily="18" charset="2"/>
              </a:rPr>
              <a:t> probability 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</a:t>
            </a:r>
            <a:r>
              <a:rPr lang="en-US" i="1" baseline="-25000" dirty="0" smtClean="0">
                <a:sym typeface="Symbol" pitchFamily="18" charset="2"/>
              </a:rPr>
              <a:t>t </a:t>
            </a:r>
            <a:r>
              <a:rPr lang="en-US" dirty="0" smtClean="0">
                <a:sym typeface="Symbol" pitchFamily="18" charset="2"/>
              </a:rPr>
              <a:t>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</a:t>
            </a:r>
            <a:r>
              <a:rPr lang="en-US" dirty="0" smtClean="0">
                <a:sym typeface="Symbol" pitchFamily="18" charset="2"/>
              </a:rPr>
              <a:t>(presence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+1 | absence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)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–  patch colonization probability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</a:t>
            </a:r>
            <a:r>
              <a:rPr lang="en-US" dirty="0" smtClean="0">
                <a:sym typeface="Symbol" pitchFamily="18" charset="2"/>
              </a:rPr>
              <a:t>(detection on occasion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 smtClean="0">
                <a:latin typeface="+mj-lt"/>
                <a:cs typeface="Times New Roman" pitchFamily="18" charset="0"/>
                <a:sym typeface="Symbol" pitchFamily="18" charset="2"/>
              </a:rPr>
              <a:t>)</a:t>
            </a:r>
            <a:endParaRPr lang="en-US" baseline="-25000" dirty="0" smtClean="0">
              <a:latin typeface="+mj-lt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models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Must account for probabilities of colonization &amp; extinction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Examples: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28800" y="3200400"/>
          <a:ext cx="5037137" cy="1295400"/>
        </p:xfrm>
        <a:graphic>
          <a:graphicData uri="http://schemas.openxmlformats.org/presentationml/2006/ole">
            <p:oleObj spid="_x0000_s8196" name="Equation" r:id="rId4" imgW="1777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models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More examples: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048000"/>
            <a:ext cx="8382000" cy="2362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339725" indent="-33972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Occupied and detected on first, not detected on second and then unoccupied (extinct)</a:t>
            </a:r>
          </a:p>
          <a:p>
            <a:pPr algn="ctr"/>
            <a:r>
              <a:rPr lang="en-US" sz="2400" dirty="0" smtClean="0"/>
              <a:t>OR</a:t>
            </a:r>
          </a:p>
          <a:p>
            <a:pPr marL="339725" indent="-33972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Occupied and detected on first, not detected on second and remained occupied but undetected on third and fourth.</a:t>
            </a: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838200" y="2209800"/>
          <a:ext cx="7893050" cy="490537"/>
        </p:xfrm>
        <a:graphic>
          <a:graphicData uri="http://schemas.openxmlformats.org/presentationml/2006/ole">
            <p:oleObj spid="_x0000_s90116" name="Equation" r:id="rId4" imgW="3682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models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95400" y="1447800"/>
          <a:ext cx="6532562" cy="1960563"/>
        </p:xfrm>
        <a:graphic>
          <a:graphicData uri="http://schemas.openxmlformats.org/presentationml/2006/ole">
            <p:oleObj spid="_x0000_s91138" name="Equation" r:id="rId4" imgW="3047760" imgH="914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505200"/>
            <a:ext cx="8382000" cy="2895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339725" indent="-33972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Occupied and not detected on first and second, not extinct and not detected on second and fourth</a:t>
            </a:r>
          </a:p>
          <a:p>
            <a:pPr algn="ctr"/>
            <a:r>
              <a:rPr lang="en-US" sz="2000" dirty="0" smtClean="0"/>
              <a:t>OR</a:t>
            </a:r>
          </a:p>
          <a:p>
            <a:pPr marL="339725" indent="-33972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Occupied and not detected on first and second and then unoccupied</a:t>
            </a:r>
          </a:p>
          <a:p>
            <a:pPr marL="339725" indent="-339725" algn="ctr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000" dirty="0" smtClean="0"/>
              <a:t>OR</a:t>
            </a:r>
          </a:p>
          <a:p>
            <a:pPr marL="339725" indent="-33972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Not occupied and not colonized</a:t>
            </a:r>
          </a:p>
          <a:p>
            <a:pPr marL="339725" indent="-339725" algn="ctr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000" dirty="0" smtClean="0"/>
              <a:t>OR</a:t>
            </a:r>
          </a:p>
          <a:p>
            <a:pPr marL="339725" indent="-33972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Not occupied and colonized and undetected on third and fourth.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Fitting, Estimation and Testing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ym typeface="Symbol" pitchFamily="18" charset="2"/>
              </a:rPr>
              <a:t>Unconditional modeling: 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program PRESENCE 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Program MARK (Occupancy models)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Conditional modeling: can “trick” either program </a:t>
            </a:r>
            <a:r>
              <a:rPr lang="en-US" sz="2000" dirty="0" err="1" smtClean="0">
                <a:sym typeface="Symbol" pitchFamily="18" charset="2"/>
              </a:rPr>
              <a:t>RDSURVIV</a:t>
            </a:r>
            <a:r>
              <a:rPr lang="en-US" sz="2000" dirty="0" smtClean="0">
                <a:sym typeface="Symbol" pitchFamily="18" charset="2"/>
              </a:rPr>
              <a:t> or program MARK into estimating parameters of interest using </a:t>
            </a:r>
            <a:r>
              <a:rPr lang="en-US" sz="2000" dirty="0" err="1" smtClean="0">
                <a:sym typeface="Symbol" pitchFamily="18" charset="2"/>
              </a:rPr>
              <a:t>Markovian</a:t>
            </a:r>
            <a:r>
              <a:rPr lang="en-US" sz="2000" dirty="0" smtClean="0">
                <a:sym typeface="Symbol" pitchFamily="18" charset="2"/>
              </a:rPr>
              <a:t> temporary emigration models: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Fix t = 1 (‘site survival’)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”t : probability of extinction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1-’t : probability of colonization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Probability of history 10 00 11 :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            ”2(1-’3) + (1-”2)(1-p*2)(1-”3)p*3</a:t>
            </a:r>
          </a:p>
          <a:p>
            <a:pPr eaLnBrk="1" hangingPunct="1"/>
            <a:endParaRPr lang="en-US" sz="2000" dirty="0" smtClean="0">
              <a:sym typeface="Symbol" pitchFamily="18" charset="2"/>
            </a:endParaRPr>
          </a:p>
          <a:p>
            <a:pPr eaLnBrk="1" hangingPunct="1"/>
            <a:endParaRPr lang="en-US" sz="20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 and Models of Possible Interest</a:t>
            </a:r>
          </a:p>
        </p:txBody>
      </p:sp>
      <p:sp>
        <p:nvSpPr>
          <p:cNvPr id="57347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Testing time dependence of extinction and colonization rates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Testing whether site dynamics reflect a first-order Markov process (i.e., colony state at time t depends on state at time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-1) vs. non-</a:t>
            </a:r>
            <a:r>
              <a:rPr lang="en-US" dirty="0" err="1" smtClean="0">
                <a:sym typeface="Symbol" pitchFamily="18" charset="2"/>
              </a:rPr>
              <a:t>Markovian</a:t>
            </a:r>
            <a:r>
              <a:rPr lang="en-US" dirty="0" smtClean="0">
                <a:sym typeface="Symbol" pitchFamily="18" charset="2"/>
              </a:rPr>
              <a:t> process (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</a:t>
            </a:r>
            <a:r>
              <a:rPr lang="en-US" i="1" baseline="-25000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=</a:t>
            </a:r>
            <a:r>
              <a:rPr lang="en-US" i="1" baseline="-25000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Building linear-logistic models and testing the effects of individual covariates :  e.g., logit(</a:t>
            </a:r>
            <a:r>
              <a:rPr lang="en-US" i="1" baseline="-25000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 or </a:t>
            </a:r>
            <a:r>
              <a:rPr lang="en-US" i="1" baseline="-25000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sym typeface="Symbol" pitchFamily="18" charset="2"/>
              </a:rPr>
              <a:t>t</a:t>
            </a:r>
            <a:endParaRPr lang="en-US" i="1" baseline="-25000" dirty="0" smtClean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parameterizations –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Under option 1: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i="1" dirty="0" smtClean="0">
                <a:sym typeface="Symbol"/>
              </a:rPr>
              <a:t>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dirty="0" smtClean="0"/>
              <a:t>are same. Each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Symbol" pitchFamily="18" charset="2"/>
              </a:rPr>
              <a:t>g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modeled.</a:t>
            </a:r>
          </a:p>
          <a:p>
            <a:pPr lvl="1"/>
            <a:endParaRPr lang="en-US" dirty="0" smtClean="0"/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None/>
            </a:pP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2209800" y="3276600"/>
          <a:ext cx="4673600" cy="609600"/>
        </p:xfrm>
        <a:graphic>
          <a:graphicData uri="http://schemas.openxmlformats.org/presentationml/2006/ole">
            <p:oleObj spid="_x0000_s93185" name="Equation" r:id="rId4" imgW="1752600" imgH="228600" progId="Equation.3">
              <p:embed/>
            </p:oleObj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parameterizations –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Option 1:</a:t>
            </a:r>
          </a:p>
          <a:p>
            <a:pPr lvl="1"/>
            <a:r>
              <a:rPr lang="en-US" dirty="0" smtClean="0"/>
              <a:t>“Init </a:t>
            </a:r>
            <a:r>
              <a:rPr lang="en-US" dirty="0" err="1" smtClean="0"/>
              <a:t>occ</a:t>
            </a:r>
            <a:r>
              <a:rPr lang="en-US" dirty="0" smtClean="0"/>
              <a:t>, local colonization, extinction, detection”</a:t>
            </a:r>
          </a:p>
          <a:p>
            <a:pPr lvl="1"/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/>
              <a:t>are derived by: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Allows different models for each of the </a:t>
            </a:r>
            <a:r>
              <a:rPr lang="en-US" i="1" dirty="0" smtClean="0">
                <a:sym typeface="Symbol"/>
              </a:rPr>
              <a:t>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None/>
            </a:pP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343400" y="3200400"/>
          <a:ext cx="3203643" cy="990600"/>
        </p:xfrm>
        <a:graphic>
          <a:graphicData uri="http://schemas.openxmlformats.org/presentationml/2006/ole">
            <p:oleObj spid="_x0000_s134147" name="Equation" r:id="rId4" imgW="1447172" imgH="444307" progId="Equation.3">
              <p:embed/>
            </p:oleObj>
          </a:graphicData>
        </a:graphic>
      </p:graphicFrame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472" eaLnBrk="1" hangingPunct="1">
              <a:lnSpc>
                <a:spcPct val="100000"/>
              </a:lnSpc>
              <a:spcBef>
                <a:spcPts val="1800"/>
              </a:spcBef>
            </a:pPr>
            <a:r>
              <a:rPr lang="en-US" sz="1800" dirty="0" err="1" smtClean="0"/>
              <a:t>D.I.</a:t>
            </a:r>
            <a:r>
              <a:rPr lang="en-US" sz="1800" dirty="0" smtClean="0"/>
              <a:t> </a:t>
            </a:r>
            <a:r>
              <a:rPr lang="en-US" sz="1800" dirty="0" err="1" smtClean="0"/>
              <a:t>MacKenzie</a:t>
            </a:r>
            <a:r>
              <a:rPr lang="en-US" sz="1800" dirty="0" smtClean="0"/>
              <a:t>, J.D. Nichols, </a:t>
            </a:r>
            <a:r>
              <a:rPr lang="en-US" sz="1800" dirty="0" err="1" smtClean="0"/>
              <a:t>J.A.</a:t>
            </a:r>
            <a:r>
              <a:rPr lang="en-US" sz="1800" dirty="0" smtClean="0"/>
              <a:t> </a:t>
            </a:r>
            <a:r>
              <a:rPr lang="en-US" sz="1800" dirty="0" err="1" smtClean="0"/>
              <a:t>Royle</a:t>
            </a:r>
            <a:r>
              <a:rPr lang="en-US" sz="1800" dirty="0" smtClean="0"/>
              <a:t>, </a:t>
            </a:r>
            <a:r>
              <a:rPr lang="en-US" sz="1800" dirty="0" err="1" smtClean="0"/>
              <a:t>K.H.</a:t>
            </a:r>
            <a:r>
              <a:rPr lang="en-US" sz="1800" dirty="0" smtClean="0"/>
              <a:t> Pollock, L.L. Bailey, and </a:t>
            </a:r>
            <a:r>
              <a:rPr lang="en-US" sz="1800" dirty="0" err="1" smtClean="0"/>
              <a:t>J.E.</a:t>
            </a:r>
            <a:r>
              <a:rPr lang="en-US" sz="1800" dirty="0" smtClean="0"/>
              <a:t> Hines.  2006.  Occupancy estimation and modeling.  Academic Press.  Burlington, MA.</a:t>
            </a:r>
          </a:p>
          <a:p>
            <a:pPr marL="347472" eaLnBrk="1" hangingPunct="1">
              <a:lnSpc>
                <a:spcPct val="100000"/>
              </a:lnSpc>
              <a:spcBef>
                <a:spcPts val="1800"/>
              </a:spcBef>
            </a:pPr>
            <a:r>
              <a:rPr lang="en-US" sz="1800" dirty="0" smtClean="0"/>
              <a:t>D. I. </a:t>
            </a:r>
            <a:r>
              <a:rPr lang="en-US" sz="1800" dirty="0" err="1" smtClean="0"/>
              <a:t>MacKenzie</a:t>
            </a:r>
            <a:r>
              <a:rPr lang="en-US" sz="1800" dirty="0" smtClean="0"/>
              <a:t>, J. D. Nichols, J. E. Hines, </a:t>
            </a:r>
            <a:r>
              <a:rPr lang="en-US" sz="1800" dirty="0" err="1" smtClean="0"/>
              <a:t>M.G.</a:t>
            </a:r>
            <a:r>
              <a:rPr lang="en-US" sz="1800" dirty="0" smtClean="0"/>
              <a:t> Knutson, and </a:t>
            </a:r>
            <a:r>
              <a:rPr lang="en-US" sz="1800" dirty="0" err="1" smtClean="0"/>
              <a:t>A.B.</a:t>
            </a:r>
            <a:r>
              <a:rPr lang="en-US" sz="1800" dirty="0" smtClean="0"/>
              <a:t> Franklin.  2003.  Estimating site occupancy, colonization, and local extinction when a species is detected imperfectly.  Ecology 84:2200-2207.</a:t>
            </a:r>
          </a:p>
          <a:p>
            <a:pPr marL="347472" eaLnBrk="1" hangingPunct="1">
              <a:lnSpc>
                <a:spcPct val="100000"/>
              </a:lnSpc>
              <a:spcBef>
                <a:spcPts val="1800"/>
              </a:spcBef>
            </a:pPr>
            <a:r>
              <a:rPr lang="en-US" sz="1800" dirty="0" err="1" smtClean="0"/>
              <a:t>Barbraud</a:t>
            </a:r>
            <a:r>
              <a:rPr lang="en-US" sz="1800" dirty="0" smtClean="0"/>
              <a:t>, C. , J. D. Nichols, J. E. Hines, and H. </a:t>
            </a:r>
            <a:r>
              <a:rPr lang="en-US" sz="1800" dirty="0" err="1" smtClean="0"/>
              <a:t>Hafner</a:t>
            </a:r>
            <a:r>
              <a:rPr lang="en-US" sz="1800" dirty="0" smtClean="0"/>
              <a:t>. 2003. Estimating rates of local extinction and colonization in colonial species and an extension to the </a:t>
            </a:r>
            <a:r>
              <a:rPr lang="en-US" sz="1800" dirty="0" err="1" smtClean="0"/>
              <a:t>metapopulation</a:t>
            </a:r>
            <a:r>
              <a:rPr lang="en-US" sz="1800" dirty="0" smtClean="0"/>
              <a:t> and community levels. – </a:t>
            </a:r>
            <a:r>
              <a:rPr lang="en-US" sz="1800" dirty="0" err="1" smtClean="0"/>
              <a:t>Oikos</a:t>
            </a:r>
            <a:r>
              <a:rPr lang="en-US" sz="1800" dirty="0" smtClean="0"/>
              <a:t> 101: 113–126.</a:t>
            </a:r>
          </a:p>
          <a:p>
            <a:pPr marL="347472" eaLnBrk="1" hangingPunct="1">
              <a:lnSpc>
                <a:spcPct val="100000"/>
              </a:lnSpc>
              <a:spcBef>
                <a:spcPts val="1800"/>
              </a:spcBef>
            </a:pPr>
            <a:endParaRPr lang="en-US" sz="1800" dirty="0" smtClean="0"/>
          </a:p>
        </p:txBody>
      </p:sp>
      <p:pic>
        <p:nvPicPr>
          <p:cNvPr id="17412" name="Picture 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43800" y="4572000"/>
            <a:ext cx="1295400" cy="2058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parameterizations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Symbol"/>
              </a:rPr>
              <a:t>Option 3:</a:t>
            </a:r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/>
              <a:t>Seasonal occupancy and colonization</a:t>
            </a:r>
          </a:p>
          <a:p>
            <a:pPr lvl="1"/>
            <a:r>
              <a:rPr lang="en-US" dirty="0" err="1" smtClean="0">
                <a:latin typeface="Symbol" pitchFamily="18" charset="2"/>
              </a:rPr>
              <a:t>g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/>
              <a:t>are derived by: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Allows different models for each of the </a:t>
            </a:r>
            <a:r>
              <a:rPr lang="en-US" i="1" dirty="0" smtClean="0">
                <a:sym typeface="Symbol"/>
              </a:rPr>
              <a:t>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</a:p>
          <a:p>
            <a:pPr lvl="0"/>
            <a:endParaRPr lang="en-US" dirty="0" smtClean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4572000" y="2895600"/>
          <a:ext cx="2803187" cy="990600"/>
        </p:xfrm>
        <a:graphic>
          <a:graphicData uri="http://schemas.openxmlformats.org/presentationml/2006/ole">
            <p:oleObj spid="_x0000_s131079" name="Equation" r:id="rId4" imgW="1269449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parameterization –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Symbol"/>
              </a:rPr>
              <a:t>Option 1: Models </a:t>
            </a:r>
            <a:r>
              <a:rPr lang="en-US" i="1" dirty="0" smtClean="0">
                <a:latin typeface="Symbol" pitchFamily="18" charset="2"/>
              </a:rPr>
              <a:t>y</a:t>
            </a:r>
            <a:r>
              <a:rPr lang="en-US" baseline="-25000" dirty="0" smtClean="0">
                <a:latin typeface="Symbol" pitchFamily="18" charset="2"/>
              </a:rPr>
              <a:t>1</a:t>
            </a:r>
            <a:r>
              <a:rPr lang="en-US" dirty="0" smtClean="0"/>
              <a:t>, model </a:t>
            </a:r>
            <a:r>
              <a:rPr lang="en-US" i="1" dirty="0" err="1" smtClean="0">
                <a:latin typeface="Symbol" pitchFamily="18" charset="2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err="1" smtClean="0">
                <a:latin typeface="Symbol" pitchFamily="18" charset="2"/>
              </a:rPr>
              <a:t>g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. Derives </a:t>
            </a:r>
            <a:r>
              <a:rPr lang="en-US" i="1" dirty="0" smtClean="0">
                <a:latin typeface="Symbol" pitchFamily="18" charset="2"/>
              </a:rPr>
              <a:t>y</a:t>
            </a:r>
            <a:r>
              <a:rPr lang="en-US" baseline="-25000" dirty="0" smtClean="0">
                <a:latin typeface="Symbol" pitchFamily="18" charset="2"/>
              </a:rPr>
              <a:t>1+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sym typeface="Symbol"/>
            </a:endParaRPr>
          </a:p>
          <a:p>
            <a:endParaRPr lang="en-US" dirty="0" smtClean="0"/>
          </a:p>
          <a:p>
            <a:r>
              <a:rPr lang="en-US" dirty="0" smtClean="0"/>
              <a:t>Option 2:   </a:t>
            </a:r>
            <a:r>
              <a:rPr lang="en-US" i="1" dirty="0" err="1" smtClean="0">
                <a:latin typeface="Symbol" pitchFamily="18" charset="2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modeled directly, derived extinction (</a:t>
            </a:r>
            <a:r>
              <a:rPr lang="en-US" i="1" dirty="0" err="1" smtClean="0">
                <a:latin typeface="Symbol" pitchFamily="18" charset="2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Option 3:  Model </a:t>
            </a:r>
            <a:r>
              <a:rPr lang="en-US" i="1" dirty="0" err="1" smtClean="0">
                <a:latin typeface="Symbol" pitchFamily="18" charset="2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and derive colonization (</a:t>
            </a:r>
            <a:r>
              <a:rPr lang="en-US" i="1" dirty="0" err="1" smtClean="0">
                <a:latin typeface="Symbol" pitchFamily="18" charset="2"/>
              </a:rPr>
              <a:t>g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.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Option 4 similar to Option 1 </a:t>
            </a:r>
          </a:p>
          <a:p>
            <a:pPr lvl="1"/>
            <a:r>
              <a:rPr lang="en-US" dirty="0" smtClean="0"/>
              <a:t>Models </a:t>
            </a:r>
            <a:r>
              <a:rPr lang="en-US" i="1" dirty="0" smtClean="0">
                <a:latin typeface="Symbol" pitchFamily="18" charset="2"/>
              </a:rPr>
              <a:t>y</a:t>
            </a:r>
            <a:r>
              <a:rPr lang="en-US" baseline="-25000" dirty="0" smtClean="0">
                <a:latin typeface="Symbol" pitchFamily="18" charset="2"/>
              </a:rPr>
              <a:t>1 </a:t>
            </a:r>
            <a:r>
              <a:rPr lang="en-US" dirty="0" smtClean="0"/>
              <a:t>only, </a:t>
            </a:r>
          </a:p>
          <a:p>
            <a:pPr lvl="1"/>
            <a:r>
              <a:rPr lang="en-US" dirty="0" smtClean="0"/>
              <a:t>forces </a:t>
            </a:r>
            <a:r>
              <a:rPr lang="en-US" i="1" dirty="0" err="1" smtClean="0">
                <a:latin typeface="Symbol" pitchFamily="18" charset="2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= 1-</a:t>
            </a:r>
            <a:r>
              <a:rPr lang="en-US" i="1" dirty="0" smtClean="0">
                <a:latin typeface="Symbol" pitchFamily="18" charset="2"/>
              </a:rPr>
              <a:t> </a:t>
            </a:r>
            <a:r>
              <a:rPr lang="en-US" i="1" dirty="0" err="1" smtClean="0">
                <a:latin typeface="Symbol" pitchFamily="18" charset="2"/>
              </a:rPr>
              <a:t>g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mtClean="0"/>
              <a:t>Applications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Applications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000" smtClean="0"/>
              <a:t>Northern spotted owls </a:t>
            </a:r>
            <a:br>
              <a:rPr lang="en-US" sz="2000" smtClean="0"/>
            </a:br>
            <a:r>
              <a:rPr lang="en-US" sz="1800" smtClean="0"/>
              <a:t>(California study area, 1997-2001)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Potential breeding territory occupancy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Estimated </a:t>
            </a:r>
            <a:r>
              <a:rPr lang="en-US" sz="2000" i="1" smtClean="0">
                <a:latin typeface="Times New Roman" pitchFamily="18" charset="0"/>
              </a:rPr>
              <a:t>p</a:t>
            </a:r>
            <a:r>
              <a:rPr lang="en-US" sz="2000" smtClean="0"/>
              <a:t> range (0.37 – 0.59);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Estimated </a:t>
            </a:r>
            <a:r>
              <a:rPr lang="en-US" sz="2000" smtClean="0">
                <a:sym typeface="Symbol" pitchFamily="18" charset="2"/>
              </a:rPr>
              <a:t>=0.98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Inference: constant Pr(extinction), </a:t>
            </a:r>
            <a:br>
              <a:rPr lang="en-US" sz="2000" smtClean="0"/>
            </a:br>
            <a:r>
              <a:rPr lang="en-US" sz="2000" smtClean="0"/>
              <a:t>time-varying Pr(colonization)</a:t>
            </a:r>
          </a:p>
          <a:p>
            <a:pPr eaLnBrk="1" hangingPunct="1">
              <a:lnSpc>
                <a:spcPct val="105000"/>
              </a:lnSpc>
            </a:pPr>
            <a:r>
              <a:rPr lang="en-US" sz="2000" smtClean="0"/>
              <a:t>Tiger salamanders </a:t>
            </a:r>
            <a:br>
              <a:rPr lang="en-US" sz="2000" smtClean="0"/>
            </a:br>
            <a:r>
              <a:rPr lang="en-US" sz="1800" smtClean="0"/>
              <a:t>(Minnesota farm ponds and natural wetlands, 2000-2001)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Estimated </a:t>
            </a:r>
            <a:r>
              <a:rPr lang="en-US" sz="2000" i="1" smtClean="0">
                <a:latin typeface="Times New Roman" pitchFamily="18" charset="0"/>
              </a:rPr>
              <a:t>p</a:t>
            </a:r>
            <a:r>
              <a:rPr lang="en-US" sz="2000" smtClean="0"/>
              <a:t>’s were 0.25 and 0.55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Estimated Pr(extinction) = 0.17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smtClean="0"/>
              <a:t>Naïve estimate = 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Modeling Waterbird Colony Site Dynamics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mtClean="0"/>
              <a:t>Colony-site turnover index </a:t>
            </a:r>
            <a:br>
              <a:rPr lang="en-US" smtClean="0"/>
            </a:br>
            <a:r>
              <a:rPr lang="en-US" sz="2000" smtClean="0"/>
              <a:t>(Erwin et al. 1981, Deerenberg &amp; Hafner 1999)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mtClean="0"/>
              <a:t>Combines colony-site extinctions and colonization in single metric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mtClean="0"/>
              <a:t>Not possible to address mechanistic hypotheses about factors affecting these site-level vital rates</a:t>
            </a:r>
          </a:p>
          <a:p>
            <a:pPr eaLnBrk="1" hangingPunct="1">
              <a:lnSpc>
                <a:spcPct val="100000"/>
              </a:lnSpc>
            </a:pPr>
            <a:endParaRPr lang="en-US" smtClean="0"/>
          </a:p>
          <a:p>
            <a:pPr eaLnBrk="1" hangingPunct="1">
              <a:lnSpc>
                <a:spcPct val="100000"/>
              </a:lnSpc>
            </a:pPr>
            <a:r>
              <a:rPr lang="en-US" smtClean="0"/>
              <a:t>Markov process model of Erwin et al. (1998)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mtClean="0"/>
              <a:t>Developed for separate modeling and estimation of extinction and colonization probabilities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mtClean="0"/>
              <a:t>Assumes all colonies are detected</a:t>
            </a:r>
          </a:p>
          <a:p>
            <a:pPr lvl="1" eaLnBrk="1" hangingPunct="1">
              <a:lnSpc>
                <a:spcPct val="10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 Colony Dynamics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Approaches when:</a:t>
            </a:r>
          </a:p>
          <a:p>
            <a:pPr lvl="1" eaLnBrk="1" hangingPunct="1"/>
            <a:r>
              <a:rPr lang="en-US" dirty="0" smtClean="0"/>
              <a:t>All colonies are detected</a:t>
            </a:r>
          </a:p>
          <a:p>
            <a:pPr lvl="1" eaLnBrk="1" hangingPunct="1"/>
            <a:r>
              <a:rPr lang="en-US" dirty="0" smtClean="0"/>
              <a:t>Some colonies are missed</a:t>
            </a:r>
          </a:p>
          <a:p>
            <a:pPr eaLnBrk="1" hangingPunct="1"/>
            <a:r>
              <a:rPr lang="en-US" dirty="0" smtClean="0"/>
              <a:t>Two examples from the </a:t>
            </a:r>
            <a:r>
              <a:rPr lang="en-US" dirty="0" err="1" smtClean="0"/>
              <a:t>Camargue</a:t>
            </a:r>
            <a:r>
              <a:rPr lang="en-US" dirty="0" smtClean="0"/>
              <a:t>, France:</a:t>
            </a:r>
          </a:p>
          <a:p>
            <a:pPr lvl="1" eaLnBrk="1" hangingPunct="1"/>
            <a:r>
              <a:rPr lang="en-US" dirty="0" smtClean="0"/>
              <a:t>Grey heron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Ardea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cinerea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smtClean="0"/>
              <a:t>Purple heron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Ardea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purpurea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Focus on Purple heron, where some colonies may be missed </a:t>
            </a:r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04800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800600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breeder in the Camargue </a:t>
            </a:r>
            <a:br>
              <a:rPr lang="en-US" smtClean="0"/>
            </a:br>
            <a:r>
              <a:rPr lang="en-US" smtClean="0"/>
              <a:t>(from 1 to </a:t>
            </a:r>
            <a:r>
              <a:rPr lang="en-US" smtClean="0">
                <a:sym typeface="Symbol" pitchFamily="18" charset="2"/>
              </a:rPr>
              <a:t>300 nests;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= 43 sites)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Colonies found only in reed beds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>
                <a:latin typeface="Times New Roman" pitchFamily="18" charset="0"/>
              </a:rPr>
              <a:t>p</a:t>
            </a:r>
            <a:r>
              <a:rPr lang="en-US" smtClean="0"/>
              <a:t> &lt; 1 ?</a:t>
            </a:r>
          </a:p>
          <a:p>
            <a:pPr lvl="1" eaLnBrk="1" hangingPunct="1"/>
            <a:r>
              <a:rPr lang="en-US" smtClean="0"/>
              <a:t>breeds in May =&gt; reed stems grown</a:t>
            </a:r>
          </a:p>
          <a:p>
            <a:pPr lvl="1" eaLnBrk="1" hangingPunct="1"/>
            <a:r>
              <a:rPr lang="en-US" smtClean="0"/>
              <a:t>small nests (</a:t>
            </a:r>
            <a:r>
              <a:rPr lang="en-US" smtClean="0">
                <a:sym typeface="Symbol" pitchFamily="18" charset="2"/>
              </a:rPr>
              <a:t></a:t>
            </a:r>
            <a:r>
              <a:rPr lang="en-US" smtClean="0"/>
              <a:t> 0.5 m diameter ) with brown color 	(similar to reeds)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surveys (early May &amp; late May) per year by airplane (100m above ground) covering the entire Camargue area, each lasting one or two days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Since 1981 (Kayser et al. 1994, Hafner &amp; Fasola 1997)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detection probability, </a:t>
            </a:r>
            <a:r>
              <a:rPr lang="en-US" i="1" smtClean="0">
                <a:latin typeface="Times New Roman" pitchFamily="18" charset="0"/>
              </a:rPr>
              <a:t>p</a:t>
            </a:r>
            <a:r>
              <a:rPr lang="en-US" smtClean="0"/>
              <a:t>*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Time and area effects on colonization and extinction probabilities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  <a:br>
              <a:rPr lang="en-US" smtClean="0"/>
            </a:br>
            <a:r>
              <a:rPr lang="en-US" smtClean="0"/>
              <a:t>Model Selection Inferences About </a:t>
            </a:r>
            <a:r>
              <a:rPr lang="en-US" i="1" smtClean="0">
                <a:latin typeface="Times New Roman" pitchFamily="18" charset="0"/>
              </a:rPr>
              <a:t>p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time (year) or regional variation in detection probability, </a:t>
            </a:r>
            <a:r>
              <a:rPr lang="en-US" i="1" smtClean="0">
                <a:latin typeface="Times New Roman" pitchFamily="18" charset="0"/>
              </a:rPr>
              <a:t>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Similar detection probability for colonies that were and were not detected on the first flight of each year 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i="1" smtClean="0">
                <a:latin typeface="Times New Roman" pitchFamily="18" charset="0"/>
              </a:rPr>
              <a:t>p</a:t>
            </a:r>
            <a:r>
              <a:rPr lang="en-US" smtClean="0"/>
              <a:t> =  0.975 </a:t>
            </a:r>
            <a:r>
              <a:rPr lang="en-US" smtClean="0">
                <a:sym typeface="Symbol" pitchFamily="18" charset="2"/>
              </a:rPr>
              <a:t> 0.006</a:t>
            </a:r>
            <a:endParaRPr lang="en-US" smtClean="0"/>
          </a:p>
          <a:p>
            <a:pPr lvl="1" eaLnBrk="1" hangingPunct="1"/>
            <a:r>
              <a:rPr lang="en-US" i="1" smtClean="0">
                <a:latin typeface="Times New Roman" pitchFamily="18" charset="0"/>
              </a:rPr>
              <a:t>p</a:t>
            </a:r>
            <a:r>
              <a:rPr lang="en-US" smtClean="0"/>
              <a:t>* = 1-(1-</a:t>
            </a:r>
            <a:r>
              <a:rPr lang="en-US" i="1" smtClean="0">
                <a:latin typeface="Times New Roman" pitchFamily="18" charset="0"/>
              </a:rPr>
              <a:t>p</a:t>
            </a:r>
            <a:r>
              <a:rPr lang="en-US" smtClean="0"/>
              <a:t>)2 = 0.9994 </a:t>
            </a:r>
            <a:r>
              <a:rPr lang="en-US" smtClean="0">
                <a:sym typeface="Symbol" pitchFamily="18" charset="2"/>
              </a:rPr>
              <a:t> 1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Single-season – model assumptions</a:t>
            </a:r>
          </a:p>
        </p:txBody>
      </p:sp>
      <p:sp>
        <p:nvSpPr>
          <p:cNvPr id="4505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60000"/>
            </a:pPr>
            <a:r>
              <a:rPr lang="en-US" b="1" dirty="0" smtClean="0">
                <a:solidFill>
                  <a:srgbClr val="C00000"/>
                </a:solidFill>
              </a:rPr>
              <a:t>Sites are closed to changes in occupancy state between sampling occasions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Species are not falsely detected. 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The detection process is independent at each site</a:t>
            </a:r>
          </a:p>
          <a:p>
            <a:pPr marL="742950" lvl="2" indent="-342900" eaLnBrk="1" hangingPunct="1">
              <a:buSzPct val="60000"/>
            </a:pPr>
            <a:r>
              <a:rPr lang="en-US" dirty="0" smtClean="0"/>
              <a:t>Far enough apart to be biologically independent.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No heterogeneity in occupancy </a:t>
            </a:r>
          </a:p>
          <a:p>
            <a:pPr marL="742950" lvl="2" indent="-342900" eaLnBrk="1" hangingPunct="1">
              <a:buSzPct val="60000"/>
            </a:pPr>
            <a:r>
              <a:rPr lang="en-US" dirty="0" smtClean="0"/>
              <a:t>than cannot be explained by covariates</a:t>
            </a:r>
          </a:p>
          <a:p>
            <a:pPr marL="342900" lvl="1" indent="-342900" eaLnBrk="1" hangingPunct="1">
              <a:buSzPct val="60000"/>
            </a:pPr>
            <a:r>
              <a:rPr lang="en-US" dirty="0" smtClean="0"/>
              <a:t>No heterogeneity in detection </a:t>
            </a:r>
          </a:p>
          <a:p>
            <a:pPr marL="742950" lvl="2" indent="-342900" eaLnBrk="1" hangingPunct="1">
              <a:buSzPct val="60000"/>
            </a:pPr>
            <a:r>
              <a:rPr lang="en-US" dirty="0" smtClean="0"/>
              <a:t>that cannot be explained by covariates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sp>
        <p:nvSpPr>
          <p:cNvPr id="64515" name="Rectangle 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area divided in 3 sub-areas based on known different management practices of breeding sites (Mathevet 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8" descr="carte_camargu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93827C"/>
              </a:clrFrom>
              <a:clrTo>
                <a:srgbClr val="93827C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>
          <a:xfrm>
            <a:off x="2000250" y="1703388"/>
            <a:ext cx="5715000" cy="4248150"/>
          </a:xfrm>
          <a:noFill/>
        </p:spPr>
      </p:pic>
      <p:sp>
        <p:nvSpPr>
          <p:cNvPr id="65539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20963" y="2765425"/>
            <a:ext cx="1479550" cy="1663700"/>
            <a:chOff x="1008" y="1646"/>
            <a:chExt cx="1133" cy="1438"/>
          </a:xfrm>
        </p:grpSpPr>
        <p:sp>
          <p:nvSpPr>
            <p:cNvPr id="65547" name="Freeform 16"/>
            <p:cNvSpPr>
              <a:spLocks/>
            </p:cNvSpPr>
            <p:nvPr/>
          </p:nvSpPr>
          <p:spPr bwMode="auto">
            <a:xfrm>
              <a:off x="1036" y="1646"/>
              <a:ext cx="1096" cy="1438"/>
            </a:xfrm>
            <a:custGeom>
              <a:avLst/>
              <a:gdLst>
                <a:gd name="T0" fmla="*/ 999 w 1096"/>
                <a:gd name="T1" fmla="*/ 0 h 1438"/>
                <a:gd name="T2" fmla="*/ 1044 w 1096"/>
                <a:gd name="T3" fmla="*/ 60 h 1438"/>
                <a:gd name="T4" fmla="*/ 1074 w 1096"/>
                <a:gd name="T5" fmla="*/ 104 h 1438"/>
                <a:gd name="T6" fmla="*/ 1088 w 1096"/>
                <a:gd name="T7" fmla="*/ 149 h 1438"/>
                <a:gd name="T8" fmla="*/ 1066 w 1096"/>
                <a:gd name="T9" fmla="*/ 396 h 1438"/>
                <a:gd name="T10" fmla="*/ 1029 w 1096"/>
                <a:gd name="T11" fmla="*/ 441 h 1438"/>
                <a:gd name="T12" fmla="*/ 1006 w 1096"/>
                <a:gd name="T13" fmla="*/ 493 h 1438"/>
                <a:gd name="T14" fmla="*/ 939 w 1096"/>
                <a:gd name="T15" fmla="*/ 643 h 1438"/>
                <a:gd name="T16" fmla="*/ 901 w 1096"/>
                <a:gd name="T17" fmla="*/ 725 h 1438"/>
                <a:gd name="T18" fmla="*/ 879 w 1096"/>
                <a:gd name="T19" fmla="*/ 808 h 1438"/>
                <a:gd name="T20" fmla="*/ 924 w 1096"/>
                <a:gd name="T21" fmla="*/ 1234 h 1438"/>
                <a:gd name="T22" fmla="*/ 916 w 1096"/>
                <a:gd name="T23" fmla="*/ 1309 h 1438"/>
                <a:gd name="T24" fmla="*/ 804 w 1096"/>
                <a:gd name="T25" fmla="*/ 1399 h 1438"/>
                <a:gd name="T26" fmla="*/ 640 w 1096"/>
                <a:gd name="T27" fmla="*/ 1414 h 1438"/>
                <a:gd name="T28" fmla="*/ 340 w 1096"/>
                <a:gd name="T29" fmla="*/ 1384 h 1438"/>
                <a:gd name="T30" fmla="*/ 281 w 1096"/>
                <a:gd name="T31" fmla="*/ 1316 h 1438"/>
                <a:gd name="T32" fmla="*/ 206 w 1096"/>
                <a:gd name="T33" fmla="*/ 1249 h 1438"/>
                <a:gd name="T34" fmla="*/ 161 w 1096"/>
                <a:gd name="T35" fmla="*/ 1182 h 1438"/>
                <a:gd name="T36" fmla="*/ 64 w 1096"/>
                <a:gd name="T37" fmla="*/ 1054 h 1438"/>
                <a:gd name="T38" fmla="*/ 34 w 1096"/>
                <a:gd name="T39" fmla="*/ 980 h 1438"/>
                <a:gd name="T40" fmla="*/ 19 w 1096"/>
                <a:gd name="T41" fmla="*/ 935 h 1438"/>
                <a:gd name="T42" fmla="*/ 56 w 1096"/>
                <a:gd name="T43" fmla="*/ 606 h 1438"/>
                <a:gd name="T44" fmla="*/ 288 w 1096"/>
                <a:gd name="T45" fmla="*/ 299 h 1438"/>
                <a:gd name="T46" fmla="*/ 310 w 1096"/>
                <a:gd name="T47" fmla="*/ 284 h 1438"/>
                <a:gd name="T48" fmla="*/ 340 w 1096"/>
                <a:gd name="T49" fmla="*/ 254 h 1438"/>
                <a:gd name="T50" fmla="*/ 430 w 1096"/>
                <a:gd name="T51" fmla="*/ 217 h 1438"/>
                <a:gd name="T52" fmla="*/ 655 w 1096"/>
                <a:gd name="T53" fmla="*/ 75 h 1438"/>
                <a:gd name="T54" fmla="*/ 797 w 1096"/>
                <a:gd name="T55" fmla="*/ 60 h 1438"/>
                <a:gd name="T56" fmla="*/ 894 w 1096"/>
                <a:gd name="T57" fmla="*/ 22 h 1438"/>
                <a:gd name="T58" fmla="*/ 999 w 1096"/>
                <a:gd name="T59" fmla="*/ 0 h 14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96"/>
                <a:gd name="T91" fmla="*/ 0 h 1438"/>
                <a:gd name="T92" fmla="*/ 1096 w 1096"/>
                <a:gd name="T93" fmla="*/ 1438 h 143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96" h="1438">
                  <a:moveTo>
                    <a:pt x="999" y="0"/>
                  </a:moveTo>
                  <a:cubicBezTo>
                    <a:pt x="1008" y="29"/>
                    <a:pt x="1027" y="35"/>
                    <a:pt x="1044" y="60"/>
                  </a:cubicBezTo>
                  <a:cubicBezTo>
                    <a:pt x="1068" y="134"/>
                    <a:pt x="1027" y="19"/>
                    <a:pt x="1074" y="104"/>
                  </a:cubicBezTo>
                  <a:cubicBezTo>
                    <a:pt x="1082" y="118"/>
                    <a:pt x="1088" y="149"/>
                    <a:pt x="1088" y="149"/>
                  </a:cubicBezTo>
                  <a:cubicBezTo>
                    <a:pt x="1087" y="166"/>
                    <a:pt x="1096" y="343"/>
                    <a:pt x="1066" y="396"/>
                  </a:cubicBezTo>
                  <a:cubicBezTo>
                    <a:pt x="1056" y="413"/>
                    <a:pt x="1040" y="425"/>
                    <a:pt x="1029" y="441"/>
                  </a:cubicBezTo>
                  <a:cubicBezTo>
                    <a:pt x="1010" y="511"/>
                    <a:pt x="1034" y="436"/>
                    <a:pt x="1006" y="493"/>
                  </a:cubicBezTo>
                  <a:cubicBezTo>
                    <a:pt x="982" y="542"/>
                    <a:pt x="966" y="596"/>
                    <a:pt x="939" y="643"/>
                  </a:cubicBezTo>
                  <a:cubicBezTo>
                    <a:pt x="923" y="671"/>
                    <a:pt x="919" y="699"/>
                    <a:pt x="901" y="725"/>
                  </a:cubicBezTo>
                  <a:cubicBezTo>
                    <a:pt x="892" y="753"/>
                    <a:pt x="884" y="778"/>
                    <a:pt x="879" y="808"/>
                  </a:cubicBezTo>
                  <a:cubicBezTo>
                    <a:pt x="884" y="958"/>
                    <a:pt x="898" y="1089"/>
                    <a:pt x="924" y="1234"/>
                  </a:cubicBezTo>
                  <a:cubicBezTo>
                    <a:pt x="921" y="1259"/>
                    <a:pt x="922" y="1285"/>
                    <a:pt x="916" y="1309"/>
                  </a:cubicBezTo>
                  <a:cubicBezTo>
                    <a:pt x="907" y="1348"/>
                    <a:pt x="838" y="1390"/>
                    <a:pt x="804" y="1399"/>
                  </a:cubicBezTo>
                  <a:cubicBezTo>
                    <a:pt x="747" y="1438"/>
                    <a:pt x="725" y="1419"/>
                    <a:pt x="640" y="1414"/>
                  </a:cubicBezTo>
                  <a:cubicBezTo>
                    <a:pt x="539" y="1399"/>
                    <a:pt x="444" y="1392"/>
                    <a:pt x="340" y="1384"/>
                  </a:cubicBezTo>
                  <a:cubicBezTo>
                    <a:pt x="312" y="1365"/>
                    <a:pt x="304" y="1339"/>
                    <a:pt x="281" y="1316"/>
                  </a:cubicBezTo>
                  <a:cubicBezTo>
                    <a:pt x="269" y="1304"/>
                    <a:pt x="211" y="1254"/>
                    <a:pt x="206" y="1249"/>
                  </a:cubicBezTo>
                  <a:cubicBezTo>
                    <a:pt x="187" y="1230"/>
                    <a:pt x="176" y="1204"/>
                    <a:pt x="161" y="1182"/>
                  </a:cubicBezTo>
                  <a:cubicBezTo>
                    <a:pt x="131" y="1137"/>
                    <a:pt x="101" y="1093"/>
                    <a:pt x="64" y="1054"/>
                  </a:cubicBezTo>
                  <a:cubicBezTo>
                    <a:pt x="54" y="1027"/>
                    <a:pt x="42" y="1008"/>
                    <a:pt x="34" y="980"/>
                  </a:cubicBezTo>
                  <a:cubicBezTo>
                    <a:pt x="30" y="965"/>
                    <a:pt x="19" y="935"/>
                    <a:pt x="19" y="935"/>
                  </a:cubicBezTo>
                  <a:cubicBezTo>
                    <a:pt x="21" y="870"/>
                    <a:pt x="0" y="688"/>
                    <a:pt x="56" y="606"/>
                  </a:cubicBezTo>
                  <a:cubicBezTo>
                    <a:pt x="73" y="475"/>
                    <a:pt x="159" y="342"/>
                    <a:pt x="288" y="299"/>
                  </a:cubicBezTo>
                  <a:cubicBezTo>
                    <a:pt x="295" y="294"/>
                    <a:pt x="303" y="290"/>
                    <a:pt x="310" y="284"/>
                  </a:cubicBezTo>
                  <a:cubicBezTo>
                    <a:pt x="321" y="275"/>
                    <a:pt x="329" y="262"/>
                    <a:pt x="340" y="254"/>
                  </a:cubicBezTo>
                  <a:cubicBezTo>
                    <a:pt x="357" y="241"/>
                    <a:pt x="420" y="220"/>
                    <a:pt x="430" y="217"/>
                  </a:cubicBezTo>
                  <a:cubicBezTo>
                    <a:pt x="493" y="154"/>
                    <a:pt x="563" y="86"/>
                    <a:pt x="655" y="75"/>
                  </a:cubicBezTo>
                  <a:cubicBezTo>
                    <a:pt x="702" y="69"/>
                    <a:pt x="797" y="60"/>
                    <a:pt x="797" y="60"/>
                  </a:cubicBezTo>
                  <a:cubicBezTo>
                    <a:pt x="831" y="51"/>
                    <a:pt x="859" y="28"/>
                    <a:pt x="894" y="22"/>
                  </a:cubicBezTo>
                  <a:cubicBezTo>
                    <a:pt x="1003" y="2"/>
                    <a:pt x="909" y="30"/>
                    <a:pt x="999" y="0"/>
                  </a:cubicBezTo>
                  <a:close/>
                </a:path>
              </a:pathLst>
            </a:custGeom>
            <a:solidFill>
              <a:srgbClr val="00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Text Box 17"/>
            <p:cNvSpPr txBox="1">
              <a:spLocks noChangeArrowheads="1"/>
            </p:cNvSpPr>
            <p:nvPr/>
          </p:nvSpPr>
          <p:spPr bwMode="auto">
            <a:xfrm>
              <a:off x="1008" y="2226"/>
              <a:ext cx="1133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West:</a:t>
              </a:r>
            </a:p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DISTURBANCE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024313" y="2798763"/>
            <a:ext cx="2360612" cy="1941512"/>
            <a:chOff x="2094" y="1661"/>
            <a:chExt cx="1807" cy="1679"/>
          </a:xfrm>
        </p:grpSpPr>
        <p:sp>
          <p:nvSpPr>
            <p:cNvPr id="65545" name="Freeform 12"/>
            <p:cNvSpPr>
              <a:spLocks/>
            </p:cNvSpPr>
            <p:nvPr/>
          </p:nvSpPr>
          <p:spPr bwMode="auto">
            <a:xfrm>
              <a:off x="2094" y="1661"/>
              <a:ext cx="1807" cy="1679"/>
            </a:xfrm>
            <a:custGeom>
              <a:avLst/>
              <a:gdLst>
                <a:gd name="T0" fmla="*/ 584 w 1807"/>
                <a:gd name="T1" fmla="*/ 15 h 1679"/>
                <a:gd name="T2" fmla="*/ 442 w 1807"/>
                <a:gd name="T3" fmla="*/ 104 h 1679"/>
                <a:gd name="T4" fmla="*/ 404 w 1807"/>
                <a:gd name="T5" fmla="*/ 172 h 1679"/>
                <a:gd name="T6" fmla="*/ 367 w 1807"/>
                <a:gd name="T7" fmla="*/ 329 h 1679"/>
                <a:gd name="T8" fmla="*/ 345 w 1807"/>
                <a:gd name="T9" fmla="*/ 396 h 1679"/>
                <a:gd name="T10" fmla="*/ 285 w 1807"/>
                <a:gd name="T11" fmla="*/ 471 h 1679"/>
                <a:gd name="T12" fmla="*/ 203 w 1807"/>
                <a:gd name="T13" fmla="*/ 576 h 1679"/>
                <a:gd name="T14" fmla="*/ 105 w 1807"/>
                <a:gd name="T15" fmla="*/ 710 h 1679"/>
                <a:gd name="T16" fmla="*/ 75 w 1807"/>
                <a:gd name="T17" fmla="*/ 793 h 1679"/>
                <a:gd name="T18" fmla="*/ 60 w 1807"/>
                <a:gd name="T19" fmla="*/ 815 h 1679"/>
                <a:gd name="T20" fmla="*/ 53 w 1807"/>
                <a:gd name="T21" fmla="*/ 845 h 1679"/>
                <a:gd name="T22" fmla="*/ 23 w 1807"/>
                <a:gd name="T23" fmla="*/ 890 h 1679"/>
                <a:gd name="T24" fmla="*/ 1 w 1807"/>
                <a:gd name="T25" fmla="*/ 972 h 1679"/>
                <a:gd name="T26" fmla="*/ 83 w 1807"/>
                <a:gd name="T27" fmla="*/ 1294 h 1679"/>
                <a:gd name="T28" fmla="*/ 105 w 1807"/>
                <a:gd name="T29" fmla="*/ 1324 h 1679"/>
                <a:gd name="T30" fmla="*/ 165 w 1807"/>
                <a:gd name="T31" fmla="*/ 1354 h 1679"/>
                <a:gd name="T32" fmla="*/ 255 w 1807"/>
                <a:gd name="T33" fmla="*/ 1369 h 1679"/>
                <a:gd name="T34" fmla="*/ 808 w 1807"/>
                <a:gd name="T35" fmla="*/ 1324 h 1679"/>
                <a:gd name="T36" fmla="*/ 1168 w 1807"/>
                <a:gd name="T37" fmla="*/ 1279 h 1679"/>
                <a:gd name="T38" fmla="*/ 1340 w 1807"/>
                <a:gd name="T39" fmla="*/ 1286 h 1679"/>
                <a:gd name="T40" fmla="*/ 1392 w 1807"/>
                <a:gd name="T41" fmla="*/ 1324 h 1679"/>
                <a:gd name="T42" fmla="*/ 1437 w 1807"/>
                <a:gd name="T43" fmla="*/ 1354 h 1679"/>
                <a:gd name="T44" fmla="*/ 1624 w 1807"/>
                <a:gd name="T45" fmla="*/ 1660 h 1679"/>
                <a:gd name="T46" fmla="*/ 1758 w 1807"/>
                <a:gd name="T47" fmla="*/ 1601 h 1679"/>
                <a:gd name="T48" fmla="*/ 1788 w 1807"/>
                <a:gd name="T49" fmla="*/ 1406 h 1679"/>
                <a:gd name="T50" fmla="*/ 1706 w 1807"/>
                <a:gd name="T51" fmla="*/ 897 h 1679"/>
                <a:gd name="T52" fmla="*/ 1676 w 1807"/>
                <a:gd name="T53" fmla="*/ 823 h 1679"/>
                <a:gd name="T54" fmla="*/ 1609 w 1807"/>
                <a:gd name="T55" fmla="*/ 673 h 1679"/>
                <a:gd name="T56" fmla="*/ 1527 w 1807"/>
                <a:gd name="T57" fmla="*/ 606 h 1679"/>
                <a:gd name="T58" fmla="*/ 1512 w 1807"/>
                <a:gd name="T59" fmla="*/ 583 h 1679"/>
                <a:gd name="T60" fmla="*/ 1467 w 1807"/>
                <a:gd name="T61" fmla="*/ 553 h 1679"/>
                <a:gd name="T62" fmla="*/ 1414 w 1807"/>
                <a:gd name="T63" fmla="*/ 501 h 1679"/>
                <a:gd name="T64" fmla="*/ 1355 w 1807"/>
                <a:gd name="T65" fmla="*/ 478 h 1679"/>
                <a:gd name="T66" fmla="*/ 1325 w 1807"/>
                <a:gd name="T67" fmla="*/ 456 h 1679"/>
                <a:gd name="T68" fmla="*/ 1302 w 1807"/>
                <a:gd name="T69" fmla="*/ 426 h 1679"/>
                <a:gd name="T70" fmla="*/ 1242 w 1807"/>
                <a:gd name="T71" fmla="*/ 404 h 1679"/>
                <a:gd name="T72" fmla="*/ 1212 w 1807"/>
                <a:gd name="T73" fmla="*/ 344 h 1679"/>
                <a:gd name="T74" fmla="*/ 1123 w 1807"/>
                <a:gd name="T75" fmla="*/ 314 h 1679"/>
                <a:gd name="T76" fmla="*/ 1078 w 1807"/>
                <a:gd name="T77" fmla="*/ 261 h 1679"/>
                <a:gd name="T78" fmla="*/ 958 w 1807"/>
                <a:gd name="T79" fmla="*/ 157 h 1679"/>
                <a:gd name="T80" fmla="*/ 779 w 1807"/>
                <a:gd name="T81" fmla="*/ 37 h 1679"/>
                <a:gd name="T82" fmla="*/ 584 w 1807"/>
                <a:gd name="T83" fmla="*/ 15 h 16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807"/>
                <a:gd name="T127" fmla="*/ 0 h 1679"/>
                <a:gd name="T128" fmla="*/ 1807 w 1807"/>
                <a:gd name="T129" fmla="*/ 1679 h 167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807" h="1679">
                  <a:moveTo>
                    <a:pt x="584" y="15"/>
                  </a:moveTo>
                  <a:cubicBezTo>
                    <a:pt x="535" y="31"/>
                    <a:pt x="476" y="63"/>
                    <a:pt x="442" y="104"/>
                  </a:cubicBezTo>
                  <a:cubicBezTo>
                    <a:pt x="425" y="124"/>
                    <a:pt x="418" y="150"/>
                    <a:pt x="404" y="172"/>
                  </a:cubicBezTo>
                  <a:cubicBezTo>
                    <a:pt x="394" y="224"/>
                    <a:pt x="381" y="278"/>
                    <a:pt x="367" y="329"/>
                  </a:cubicBezTo>
                  <a:cubicBezTo>
                    <a:pt x="361" y="352"/>
                    <a:pt x="359" y="377"/>
                    <a:pt x="345" y="396"/>
                  </a:cubicBezTo>
                  <a:cubicBezTo>
                    <a:pt x="325" y="422"/>
                    <a:pt x="306" y="446"/>
                    <a:pt x="285" y="471"/>
                  </a:cubicBezTo>
                  <a:cubicBezTo>
                    <a:pt x="255" y="507"/>
                    <a:pt x="240" y="547"/>
                    <a:pt x="203" y="576"/>
                  </a:cubicBezTo>
                  <a:cubicBezTo>
                    <a:pt x="185" y="625"/>
                    <a:pt x="134" y="666"/>
                    <a:pt x="105" y="710"/>
                  </a:cubicBezTo>
                  <a:cubicBezTo>
                    <a:pt x="89" y="734"/>
                    <a:pt x="92" y="769"/>
                    <a:pt x="75" y="793"/>
                  </a:cubicBezTo>
                  <a:cubicBezTo>
                    <a:pt x="70" y="800"/>
                    <a:pt x="65" y="808"/>
                    <a:pt x="60" y="815"/>
                  </a:cubicBezTo>
                  <a:cubicBezTo>
                    <a:pt x="58" y="825"/>
                    <a:pt x="58" y="836"/>
                    <a:pt x="53" y="845"/>
                  </a:cubicBezTo>
                  <a:cubicBezTo>
                    <a:pt x="45" y="861"/>
                    <a:pt x="23" y="890"/>
                    <a:pt x="23" y="890"/>
                  </a:cubicBezTo>
                  <a:cubicBezTo>
                    <a:pt x="14" y="917"/>
                    <a:pt x="7" y="944"/>
                    <a:pt x="1" y="972"/>
                  </a:cubicBezTo>
                  <a:cubicBezTo>
                    <a:pt x="7" y="1102"/>
                    <a:pt x="0" y="1197"/>
                    <a:pt x="83" y="1294"/>
                  </a:cubicBezTo>
                  <a:cubicBezTo>
                    <a:pt x="91" y="1303"/>
                    <a:pt x="95" y="1317"/>
                    <a:pt x="105" y="1324"/>
                  </a:cubicBezTo>
                  <a:cubicBezTo>
                    <a:pt x="123" y="1337"/>
                    <a:pt x="145" y="1344"/>
                    <a:pt x="165" y="1354"/>
                  </a:cubicBezTo>
                  <a:cubicBezTo>
                    <a:pt x="192" y="1368"/>
                    <a:pt x="225" y="1364"/>
                    <a:pt x="255" y="1369"/>
                  </a:cubicBezTo>
                  <a:cubicBezTo>
                    <a:pt x="440" y="1363"/>
                    <a:pt x="625" y="1353"/>
                    <a:pt x="808" y="1324"/>
                  </a:cubicBezTo>
                  <a:cubicBezTo>
                    <a:pt x="916" y="1286"/>
                    <a:pt x="1056" y="1286"/>
                    <a:pt x="1168" y="1279"/>
                  </a:cubicBezTo>
                  <a:cubicBezTo>
                    <a:pt x="1225" y="1281"/>
                    <a:pt x="1283" y="1280"/>
                    <a:pt x="1340" y="1286"/>
                  </a:cubicBezTo>
                  <a:cubicBezTo>
                    <a:pt x="1365" y="1289"/>
                    <a:pt x="1375" y="1310"/>
                    <a:pt x="1392" y="1324"/>
                  </a:cubicBezTo>
                  <a:cubicBezTo>
                    <a:pt x="1406" y="1335"/>
                    <a:pt x="1437" y="1354"/>
                    <a:pt x="1437" y="1354"/>
                  </a:cubicBezTo>
                  <a:cubicBezTo>
                    <a:pt x="1462" y="1460"/>
                    <a:pt x="1505" y="1624"/>
                    <a:pt x="1624" y="1660"/>
                  </a:cubicBezTo>
                  <a:cubicBezTo>
                    <a:pt x="1725" y="1654"/>
                    <a:pt x="1739" y="1679"/>
                    <a:pt x="1758" y="1601"/>
                  </a:cubicBezTo>
                  <a:cubicBezTo>
                    <a:pt x="1769" y="1402"/>
                    <a:pt x="1763" y="1512"/>
                    <a:pt x="1788" y="1406"/>
                  </a:cubicBezTo>
                  <a:cubicBezTo>
                    <a:pt x="1784" y="1220"/>
                    <a:pt x="1807" y="1053"/>
                    <a:pt x="1706" y="897"/>
                  </a:cubicBezTo>
                  <a:cubicBezTo>
                    <a:pt x="1699" y="867"/>
                    <a:pt x="1693" y="848"/>
                    <a:pt x="1676" y="823"/>
                  </a:cubicBezTo>
                  <a:cubicBezTo>
                    <a:pt x="1664" y="783"/>
                    <a:pt x="1636" y="705"/>
                    <a:pt x="1609" y="673"/>
                  </a:cubicBezTo>
                  <a:cubicBezTo>
                    <a:pt x="1586" y="646"/>
                    <a:pt x="1527" y="606"/>
                    <a:pt x="1527" y="606"/>
                  </a:cubicBezTo>
                  <a:cubicBezTo>
                    <a:pt x="1522" y="598"/>
                    <a:pt x="1519" y="589"/>
                    <a:pt x="1512" y="583"/>
                  </a:cubicBezTo>
                  <a:cubicBezTo>
                    <a:pt x="1498" y="571"/>
                    <a:pt x="1482" y="563"/>
                    <a:pt x="1467" y="553"/>
                  </a:cubicBezTo>
                  <a:cubicBezTo>
                    <a:pt x="1446" y="539"/>
                    <a:pt x="1437" y="510"/>
                    <a:pt x="1414" y="501"/>
                  </a:cubicBezTo>
                  <a:cubicBezTo>
                    <a:pt x="1394" y="493"/>
                    <a:pt x="1374" y="488"/>
                    <a:pt x="1355" y="478"/>
                  </a:cubicBezTo>
                  <a:cubicBezTo>
                    <a:pt x="1344" y="472"/>
                    <a:pt x="1334" y="465"/>
                    <a:pt x="1325" y="456"/>
                  </a:cubicBezTo>
                  <a:cubicBezTo>
                    <a:pt x="1316" y="447"/>
                    <a:pt x="1313" y="433"/>
                    <a:pt x="1302" y="426"/>
                  </a:cubicBezTo>
                  <a:cubicBezTo>
                    <a:pt x="1284" y="415"/>
                    <a:pt x="1262" y="411"/>
                    <a:pt x="1242" y="404"/>
                  </a:cubicBezTo>
                  <a:cubicBezTo>
                    <a:pt x="1232" y="384"/>
                    <a:pt x="1230" y="357"/>
                    <a:pt x="1212" y="344"/>
                  </a:cubicBezTo>
                  <a:cubicBezTo>
                    <a:pt x="1187" y="325"/>
                    <a:pt x="1123" y="314"/>
                    <a:pt x="1123" y="314"/>
                  </a:cubicBezTo>
                  <a:cubicBezTo>
                    <a:pt x="1107" y="298"/>
                    <a:pt x="1094" y="277"/>
                    <a:pt x="1078" y="261"/>
                  </a:cubicBezTo>
                  <a:cubicBezTo>
                    <a:pt x="1041" y="224"/>
                    <a:pt x="996" y="195"/>
                    <a:pt x="958" y="157"/>
                  </a:cubicBezTo>
                  <a:cubicBezTo>
                    <a:pt x="908" y="107"/>
                    <a:pt x="849" y="50"/>
                    <a:pt x="779" y="37"/>
                  </a:cubicBezTo>
                  <a:cubicBezTo>
                    <a:pt x="706" y="0"/>
                    <a:pt x="693" y="15"/>
                    <a:pt x="584" y="15"/>
                  </a:cubicBezTo>
                  <a:close/>
                </a:path>
              </a:pathLst>
            </a:custGeom>
            <a:solidFill>
              <a:srgbClr val="00FF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6" name="Text Box 18"/>
            <p:cNvSpPr txBox="1">
              <a:spLocks noChangeArrowheads="1"/>
            </p:cNvSpPr>
            <p:nvPr/>
          </p:nvSpPr>
          <p:spPr bwMode="auto">
            <a:xfrm>
              <a:off x="2352" y="2321"/>
              <a:ext cx="1132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Central:</a:t>
              </a:r>
            </a:p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DISTURBANCE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907088" y="2693988"/>
            <a:ext cx="1322387" cy="1446212"/>
            <a:chOff x="3617" y="1756"/>
            <a:chExt cx="1012" cy="1251"/>
          </a:xfrm>
        </p:grpSpPr>
        <p:sp>
          <p:nvSpPr>
            <p:cNvPr id="65543" name="Freeform 14"/>
            <p:cNvSpPr>
              <a:spLocks/>
            </p:cNvSpPr>
            <p:nvPr/>
          </p:nvSpPr>
          <p:spPr bwMode="auto">
            <a:xfrm>
              <a:off x="3617" y="1756"/>
              <a:ext cx="977" cy="1251"/>
            </a:xfrm>
            <a:custGeom>
              <a:avLst/>
              <a:gdLst>
                <a:gd name="T0" fmla="*/ 116 w 977"/>
                <a:gd name="T1" fmla="*/ 9 h 1251"/>
                <a:gd name="T2" fmla="*/ 63 w 977"/>
                <a:gd name="T3" fmla="*/ 39 h 1251"/>
                <a:gd name="T4" fmla="*/ 33 w 977"/>
                <a:gd name="T5" fmla="*/ 84 h 1251"/>
                <a:gd name="T6" fmla="*/ 93 w 977"/>
                <a:gd name="T7" fmla="*/ 324 h 1251"/>
                <a:gd name="T8" fmla="*/ 101 w 977"/>
                <a:gd name="T9" fmla="*/ 354 h 1251"/>
                <a:gd name="T10" fmla="*/ 131 w 977"/>
                <a:gd name="T11" fmla="*/ 398 h 1251"/>
                <a:gd name="T12" fmla="*/ 138 w 977"/>
                <a:gd name="T13" fmla="*/ 428 h 1251"/>
                <a:gd name="T14" fmla="*/ 183 w 977"/>
                <a:gd name="T15" fmla="*/ 488 h 1251"/>
                <a:gd name="T16" fmla="*/ 191 w 977"/>
                <a:gd name="T17" fmla="*/ 533 h 1251"/>
                <a:gd name="T18" fmla="*/ 250 w 977"/>
                <a:gd name="T19" fmla="*/ 608 h 1251"/>
                <a:gd name="T20" fmla="*/ 318 w 977"/>
                <a:gd name="T21" fmla="*/ 735 h 1251"/>
                <a:gd name="T22" fmla="*/ 348 w 977"/>
                <a:gd name="T23" fmla="*/ 825 h 1251"/>
                <a:gd name="T24" fmla="*/ 393 w 977"/>
                <a:gd name="T25" fmla="*/ 907 h 1251"/>
                <a:gd name="T26" fmla="*/ 452 w 977"/>
                <a:gd name="T27" fmla="*/ 1019 h 1251"/>
                <a:gd name="T28" fmla="*/ 475 w 977"/>
                <a:gd name="T29" fmla="*/ 1064 h 1251"/>
                <a:gd name="T30" fmla="*/ 722 w 977"/>
                <a:gd name="T31" fmla="*/ 1214 h 1251"/>
                <a:gd name="T32" fmla="*/ 841 w 977"/>
                <a:gd name="T33" fmla="*/ 1251 h 1251"/>
                <a:gd name="T34" fmla="*/ 909 w 977"/>
                <a:gd name="T35" fmla="*/ 1236 h 1251"/>
                <a:gd name="T36" fmla="*/ 901 w 977"/>
                <a:gd name="T37" fmla="*/ 1042 h 1251"/>
                <a:gd name="T38" fmla="*/ 789 w 977"/>
                <a:gd name="T39" fmla="*/ 877 h 1251"/>
                <a:gd name="T40" fmla="*/ 595 w 977"/>
                <a:gd name="T41" fmla="*/ 600 h 1251"/>
                <a:gd name="T42" fmla="*/ 557 w 977"/>
                <a:gd name="T43" fmla="*/ 511 h 1251"/>
                <a:gd name="T44" fmla="*/ 467 w 977"/>
                <a:gd name="T45" fmla="*/ 346 h 1251"/>
                <a:gd name="T46" fmla="*/ 422 w 977"/>
                <a:gd name="T47" fmla="*/ 241 h 1251"/>
                <a:gd name="T48" fmla="*/ 378 w 977"/>
                <a:gd name="T49" fmla="*/ 196 h 1251"/>
                <a:gd name="T50" fmla="*/ 280 w 977"/>
                <a:gd name="T51" fmla="*/ 84 h 1251"/>
                <a:gd name="T52" fmla="*/ 86 w 977"/>
                <a:gd name="T53" fmla="*/ 2 h 1251"/>
                <a:gd name="T54" fmla="*/ 116 w 977"/>
                <a:gd name="T55" fmla="*/ 9 h 125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77"/>
                <a:gd name="T85" fmla="*/ 0 h 1251"/>
                <a:gd name="T86" fmla="*/ 977 w 977"/>
                <a:gd name="T87" fmla="*/ 1251 h 125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77" h="1251">
                  <a:moveTo>
                    <a:pt x="116" y="9"/>
                  </a:moveTo>
                  <a:cubicBezTo>
                    <a:pt x="85" y="17"/>
                    <a:pt x="84" y="12"/>
                    <a:pt x="63" y="39"/>
                  </a:cubicBezTo>
                  <a:cubicBezTo>
                    <a:pt x="52" y="53"/>
                    <a:pt x="33" y="84"/>
                    <a:pt x="33" y="84"/>
                  </a:cubicBezTo>
                  <a:cubicBezTo>
                    <a:pt x="0" y="189"/>
                    <a:pt x="39" y="241"/>
                    <a:pt x="93" y="324"/>
                  </a:cubicBezTo>
                  <a:cubicBezTo>
                    <a:pt x="96" y="334"/>
                    <a:pt x="96" y="345"/>
                    <a:pt x="101" y="354"/>
                  </a:cubicBezTo>
                  <a:cubicBezTo>
                    <a:pt x="109" y="370"/>
                    <a:pt x="131" y="398"/>
                    <a:pt x="131" y="398"/>
                  </a:cubicBezTo>
                  <a:cubicBezTo>
                    <a:pt x="133" y="408"/>
                    <a:pt x="133" y="419"/>
                    <a:pt x="138" y="428"/>
                  </a:cubicBezTo>
                  <a:cubicBezTo>
                    <a:pt x="151" y="450"/>
                    <a:pt x="183" y="488"/>
                    <a:pt x="183" y="488"/>
                  </a:cubicBezTo>
                  <a:cubicBezTo>
                    <a:pt x="186" y="503"/>
                    <a:pt x="185" y="519"/>
                    <a:pt x="191" y="533"/>
                  </a:cubicBezTo>
                  <a:cubicBezTo>
                    <a:pt x="201" y="554"/>
                    <a:pt x="237" y="582"/>
                    <a:pt x="250" y="608"/>
                  </a:cubicBezTo>
                  <a:cubicBezTo>
                    <a:pt x="271" y="649"/>
                    <a:pt x="301" y="691"/>
                    <a:pt x="318" y="735"/>
                  </a:cubicBezTo>
                  <a:cubicBezTo>
                    <a:pt x="329" y="765"/>
                    <a:pt x="338" y="795"/>
                    <a:pt x="348" y="825"/>
                  </a:cubicBezTo>
                  <a:cubicBezTo>
                    <a:pt x="358" y="854"/>
                    <a:pt x="379" y="880"/>
                    <a:pt x="393" y="907"/>
                  </a:cubicBezTo>
                  <a:cubicBezTo>
                    <a:pt x="402" y="967"/>
                    <a:pt x="418" y="967"/>
                    <a:pt x="452" y="1019"/>
                  </a:cubicBezTo>
                  <a:cubicBezTo>
                    <a:pt x="461" y="1033"/>
                    <a:pt x="465" y="1051"/>
                    <a:pt x="475" y="1064"/>
                  </a:cubicBezTo>
                  <a:cubicBezTo>
                    <a:pt x="538" y="1144"/>
                    <a:pt x="625" y="1190"/>
                    <a:pt x="722" y="1214"/>
                  </a:cubicBezTo>
                  <a:cubicBezTo>
                    <a:pt x="759" y="1240"/>
                    <a:pt x="796" y="1245"/>
                    <a:pt x="841" y="1251"/>
                  </a:cubicBezTo>
                  <a:cubicBezTo>
                    <a:pt x="864" y="1246"/>
                    <a:pt x="888" y="1245"/>
                    <a:pt x="909" y="1236"/>
                  </a:cubicBezTo>
                  <a:cubicBezTo>
                    <a:pt x="977" y="1208"/>
                    <a:pt x="934" y="1090"/>
                    <a:pt x="901" y="1042"/>
                  </a:cubicBezTo>
                  <a:cubicBezTo>
                    <a:pt x="881" y="977"/>
                    <a:pt x="830" y="929"/>
                    <a:pt x="789" y="877"/>
                  </a:cubicBezTo>
                  <a:cubicBezTo>
                    <a:pt x="720" y="790"/>
                    <a:pt x="653" y="695"/>
                    <a:pt x="595" y="600"/>
                  </a:cubicBezTo>
                  <a:cubicBezTo>
                    <a:pt x="577" y="571"/>
                    <a:pt x="572" y="543"/>
                    <a:pt x="557" y="511"/>
                  </a:cubicBezTo>
                  <a:cubicBezTo>
                    <a:pt x="531" y="455"/>
                    <a:pt x="498" y="400"/>
                    <a:pt x="467" y="346"/>
                  </a:cubicBezTo>
                  <a:cubicBezTo>
                    <a:pt x="448" y="313"/>
                    <a:pt x="445" y="271"/>
                    <a:pt x="422" y="241"/>
                  </a:cubicBezTo>
                  <a:cubicBezTo>
                    <a:pt x="409" y="225"/>
                    <a:pt x="393" y="211"/>
                    <a:pt x="378" y="196"/>
                  </a:cubicBezTo>
                  <a:cubicBezTo>
                    <a:pt x="343" y="160"/>
                    <a:pt x="323" y="112"/>
                    <a:pt x="280" y="84"/>
                  </a:cubicBezTo>
                  <a:cubicBezTo>
                    <a:pt x="235" y="18"/>
                    <a:pt x="159" y="15"/>
                    <a:pt x="86" y="2"/>
                  </a:cubicBezTo>
                  <a:cubicBezTo>
                    <a:pt x="76" y="0"/>
                    <a:pt x="106" y="7"/>
                    <a:pt x="116" y="9"/>
                  </a:cubicBez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4" name="Text Box 19"/>
            <p:cNvSpPr txBox="1">
              <a:spLocks noChangeArrowheads="1"/>
            </p:cNvSpPr>
            <p:nvPr/>
          </p:nvSpPr>
          <p:spPr bwMode="auto">
            <a:xfrm>
              <a:off x="3649" y="1843"/>
              <a:ext cx="980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East:</a:t>
              </a:r>
            </a:p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PROTECTED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sp>
        <p:nvSpPr>
          <p:cNvPr id="6656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effects on extinction\colonization probabilities over all areas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Extinction\colonization probabilities higher in central (highly disturbed) area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3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graphicFrame>
        <p:nvGraphicFramePr>
          <p:cNvPr id="32056" name="Group 1336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848600" cy="3950208"/>
        </p:xfrm>
        <a:graphic>
          <a:graphicData uri="http://schemas.openxmlformats.org/drawingml/2006/table">
            <a:tbl>
              <a:tblPr/>
              <a:tblGrid>
                <a:gridCol w="3173413"/>
                <a:gridCol w="1485900"/>
                <a:gridCol w="1593850"/>
                <a:gridCol w="1595437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w=e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(.)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g*t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g*t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356.9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g*t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g*t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g*t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405.6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22" name="Text Box 115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715000"/>
            <a:ext cx="9144000" cy="646113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mtClean="0"/>
              <a:t>LRT [</a:t>
            </a:r>
            <a:r>
              <a:rPr lang="en-US" smtClean="0">
                <a:sym typeface="Symbol" pitchFamily="18" charset="2"/>
              </a:rPr>
              <a:t>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g*t</a:t>
            </a:r>
            <a:r>
              <a:rPr lang="en-US" smtClean="0">
                <a:sym typeface="Symbol" pitchFamily="18" charset="2"/>
              </a:rPr>
              <a:t>, 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] vs</a:t>
            </a:r>
            <a:r>
              <a:rPr lang="en-US" smtClean="0"/>
              <a:t> [</a:t>
            </a:r>
            <a:r>
              <a:rPr lang="en-US" smtClean="0">
                <a:sym typeface="Symbol" pitchFamily="18" charset="2"/>
              </a:rPr>
              <a:t>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, 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] : </a:t>
            </a:r>
            <a:r>
              <a:rPr lang="en-US" i="1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54</a:t>
            </a:r>
            <a:r>
              <a:rPr lang="en-US" smtClean="0">
                <a:sym typeface="Symbol" pitchFamily="18" charset="2"/>
              </a:rPr>
              <a:t> = 80.5,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= 0.011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2" grpId="0" build="p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graphicFrame>
        <p:nvGraphicFramePr>
          <p:cNvPr id="9218" name="Object 14"/>
          <p:cNvGraphicFramePr>
            <a:graphicFrameLocks noChangeAspect="1"/>
          </p:cNvGraphicFramePr>
          <p:nvPr/>
        </p:nvGraphicFramePr>
        <p:xfrm>
          <a:off x="1066800" y="1752600"/>
          <a:ext cx="6400800" cy="3886200"/>
        </p:xfrm>
        <a:graphic>
          <a:graphicData uri="http://schemas.openxmlformats.org/presentationml/2006/ole">
            <p:oleObj spid="_x0000_s9218" name="Chart" r:id="rId4" imgW="4676851" imgH="27145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>
            <p:ph idx="4294967295"/>
          </p:nvPr>
        </p:nvGraphicFramePr>
        <p:xfrm>
          <a:off x="685800" y="1219200"/>
          <a:ext cx="7772400" cy="4518025"/>
        </p:xfrm>
        <a:graphic>
          <a:graphicData uri="http://schemas.openxmlformats.org/presentationml/2006/ole">
            <p:oleObj spid="_x0000_s10242" name="Chart" r:id="rId4" imgW="4686300" imgH="2724302" progId="Excel.Sheet.8">
              <p:embed/>
            </p:oleObj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982788" y="5562600"/>
            <a:ext cx="517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Extinction west = east = 0.137 </a:t>
            </a:r>
            <a:r>
              <a:rPr lang="en-US" sz="2400">
                <a:latin typeface="Arial" charset="0"/>
                <a:sym typeface="Symbol" pitchFamily="18" charset="2"/>
              </a:rPr>
              <a:t> 0.03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sp>
        <p:nvSpPr>
          <p:cNvPr id="11268" name="Rectangle 7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Can colonization in west or east be modeled as a function of extinction in central 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Linear-logistic models: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11266" name="Object 80"/>
          <p:cNvGraphicFramePr>
            <a:graphicFrameLocks noChangeAspect="1"/>
          </p:cNvGraphicFramePr>
          <p:nvPr/>
        </p:nvGraphicFramePr>
        <p:xfrm>
          <a:off x="3162300" y="3106738"/>
          <a:ext cx="2620963" cy="2244725"/>
        </p:xfrm>
        <a:graphic>
          <a:graphicData uri="http://schemas.openxmlformats.org/presentationml/2006/ole">
            <p:oleObj spid="_x0000_s11266" name="Equation" r:id="rId4" imgW="10666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1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graphicFrame>
        <p:nvGraphicFramePr>
          <p:cNvPr id="45230" name="Group 1198"/>
          <p:cNvGraphicFramePr>
            <a:graphicFrameLocks noGrp="1"/>
          </p:cNvGraphicFramePr>
          <p:nvPr>
            <p:ph sz="half" idx="1"/>
          </p:nvPr>
        </p:nvGraphicFramePr>
        <p:xfrm>
          <a:off x="762000" y="1524000"/>
          <a:ext cx="7772400" cy="2227263"/>
        </p:xfrm>
        <a:graphic>
          <a:graphicData uri="http://schemas.openxmlformats.org/drawingml/2006/table">
            <a:tbl>
              <a:tblPr/>
              <a:tblGrid>
                <a:gridCol w="2838450"/>
                <a:gridCol w="1760538"/>
                <a:gridCol w="1958975"/>
                <a:gridCol w="12144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w=e(.)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c(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w=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315.2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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e=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]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31" name="Rectangle 117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000" smtClean="0">
              <a:sym typeface="Symbol" pitchFamily="18" charset="2"/>
            </a:endParaRPr>
          </a:p>
          <a:p>
            <a:pPr eaLnBrk="1" hangingPunct="1"/>
            <a:r>
              <a:rPr lang="en-US" sz="2000" smtClean="0">
                <a:sym typeface="Symbol" pitchFamily="18" charset="2"/>
              </a:rPr>
              <a:t>Model [</a:t>
            </a:r>
            <a:r>
              <a:rPr lang="en-US" sz="2000" i="1" smtClean="0">
                <a:sym typeface="Symbol" pitchFamily="18" charset="2"/>
              </a:rPr>
              <a:t></a:t>
            </a:r>
            <a:r>
              <a:rPr lang="en-US" sz="2000" i="1" baseline="-25000" smtClean="0">
                <a:sym typeface="Symbol" pitchFamily="18" charset="2"/>
              </a:rPr>
              <a:t>abv</a:t>
            </a:r>
            <a:r>
              <a:rPr lang="en-US" sz="2000" smtClean="0">
                <a:sym typeface="Symbol" pitchFamily="18" charset="2"/>
              </a:rPr>
              <a:t> </a:t>
            </a:r>
            <a:r>
              <a:rPr lang="en-US" sz="2000" baseline="-25000" smtClean="0">
                <a:sym typeface="Symbol" pitchFamily="18" charset="2"/>
              </a:rPr>
              <a:t>w=</a:t>
            </a:r>
            <a:r>
              <a:rPr lang="en-US" sz="2000" i="1" baseline="-2500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baseline="-25000" smtClean="0">
                <a:sym typeface="Symbol" pitchFamily="18" charset="2"/>
              </a:rPr>
              <a:t>(</a:t>
            </a:r>
            <a:r>
              <a:rPr lang="en-US" sz="2000" i="1" baseline="-25000" smtClean="0">
                <a:sym typeface="Symbol" pitchFamily="18" charset="2"/>
              </a:rPr>
              <a:t> </a:t>
            </a:r>
            <a:r>
              <a:rPr lang="en-US" sz="2000" baseline="-25000" smtClean="0">
                <a:sym typeface="Symbol" pitchFamily="18" charset="2"/>
              </a:rPr>
              <a:t>c)</a:t>
            </a:r>
            <a:r>
              <a:rPr lang="en-US" sz="2000" smtClean="0">
                <a:sym typeface="Symbol" pitchFamily="18" charset="2"/>
              </a:rPr>
              <a:t>]</a:t>
            </a:r>
            <a:endParaRPr lang="en-US" sz="2000" smtClean="0"/>
          </a:p>
          <a:p>
            <a:pPr eaLnBrk="1" hangingPunct="1"/>
            <a:r>
              <a:rPr lang="en-US" sz="2000" smtClean="0"/>
              <a:t>Intercept = -0.29 </a:t>
            </a:r>
            <a:r>
              <a:rPr lang="en-US" sz="2000" smtClean="0">
                <a:sym typeface="Symbol" pitchFamily="18" charset="2"/>
              </a:rPr>
              <a:t> 0.50 (-1.27 to 0.69)</a:t>
            </a:r>
          </a:p>
          <a:p>
            <a:pPr eaLnBrk="1" hangingPunct="1"/>
            <a:r>
              <a:rPr lang="en-US" sz="2000" smtClean="0">
                <a:sym typeface="Symbol" pitchFamily="18" charset="2"/>
              </a:rPr>
              <a:t>Slope = -3.59  0.61 (-4.78 to –2.40)</a:t>
            </a:r>
            <a:endParaRPr lang="en-US" sz="2000" smtClean="0"/>
          </a:p>
        </p:txBody>
      </p:sp>
      <p:sp>
        <p:nvSpPr>
          <p:cNvPr id="68632" name="Text Box 1080"/>
          <p:cNvSpPr txBox="1">
            <a:spLocks noChangeArrowheads="1"/>
          </p:cNvSpPr>
          <p:nvPr/>
        </p:nvSpPr>
        <p:spPr bwMode="auto">
          <a:xfrm>
            <a:off x="2117725" y="476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0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</a:t>
            </a:r>
          </a:p>
        </p:txBody>
      </p:sp>
      <p:graphicFrame>
        <p:nvGraphicFramePr>
          <p:cNvPr id="12290" name="Object 2096"/>
          <p:cNvGraphicFramePr>
            <a:graphicFrameLocks noChangeAspect="1"/>
          </p:cNvGraphicFramePr>
          <p:nvPr>
            <p:ph idx="1"/>
          </p:nvPr>
        </p:nvGraphicFramePr>
        <p:xfrm>
          <a:off x="838200" y="1295400"/>
          <a:ext cx="7772400" cy="4511675"/>
        </p:xfrm>
        <a:graphic>
          <a:graphicData uri="http://schemas.openxmlformats.org/presentationml/2006/ole">
            <p:oleObj spid="_x0000_s12290" name="Chart" r:id="rId4" imgW="4676851" imgH="2714549" progId="Excel.Sheet.8">
              <p:embed/>
            </p:oleObj>
          </a:graphicData>
        </a:graphic>
      </p:graphicFrame>
      <p:sp>
        <p:nvSpPr>
          <p:cNvPr id="12292" name="Text Box 2085"/>
          <p:cNvSpPr txBox="1">
            <a:spLocks noChangeArrowheads="1"/>
          </p:cNvSpPr>
          <p:nvPr/>
        </p:nvSpPr>
        <p:spPr bwMode="auto">
          <a:xfrm>
            <a:off x="2117725" y="476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Purple Heron </a:t>
            </a:r>
            <a:br>
              <a:rPr lang="en-US" smtClean="0"/>
            </a:br>
            <a:r>
              <a:rPr lang="en-US" smtClean="0"/>
              <a:t>Pr(Colonization) in West</a:t>
            </a:r>
          </a:p>
        </p:txBody>
      </p:sp>
      <p:graphicFrame>
        <p:nvGraphicFramePr>
          <p:cNvPr id="13314" name="Object 1037"/>
          <p:cNvGraphicFramePr>
            <a:graphicFrameLocks noChangeAspect="1"/>
          </p:cNvGraphicFramePr>
          <p:nvPr>
            <p:ph idx="1"/>
          </p:nvPr>
        </p:nvGraphicFramePr>
        <p:xfrm>
          <a:off x="762000" y="1219200"/>
          <a:ext cx="7924800" cy="4600575"/>
        </p:xfrm>
        <a:graphic>
          <a:graphicData uri="http://schemas.openxmlformats.org/presentationml/2006/ole">
            <p:oleObj spid="_x0000_s13314" name="Chart" r:id="rId4" imgW="4676851" imgH="2714549" progId="Excel.Sheet.8">
              <p:embed/>
            </p:oleObj>
          </a:graphicData>
        </a:graphic>
      </p:graphicFrame>
      <p:sp>
        <p:nvSpPr>
          <p:cNvPr id="13316" name="Text Box 1027"/>
          <p:cNvSpPr txBox="1">
            <a:spLocks noChangeArrowheads="1"/>
          </p:cNvSpPr>
          <p:nvPr/>
        </p:nvSpPr>
        <p:spPr bwMode="auto">
          <a:xfrm>
            <a:off x="2117725" y="476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Basic sampling protocol same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mtClean="0"/>
              <a:t>Visit sites and spend time looking for individuals of interest or evidence that they are present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Repeated presence-absence surveys</a:t>
            </a:r>
          </a:p>
          <a:p>
            <a:pPr lvl="1" eaLnBrk="1" hangingPunct="1"/>
            <a:r>
              <a:rPr lang="en-US" smtClean="0"/>
              <a:t>Temporal replication at same site</a:t>
            </a:r>
          </a:p>
          <a:p>
            <a:pPr lvl="1" eaLnBrk="1" hangingPunct="1"/>
            <a:r>
              <a:rPr lang="en-US" smtClean="0"/>
              <a:t>Spatial replication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“Presence-absence” surveys can be used for inference when repeat visits permit estimation of detection probability</a:t>
            </a:r>
          </a:p>
          <a:p>
            <a:pPr eaLnBrk="1" hangingPunct="1"/>
            <a:r>
              <a:rPr lang="en-US" smtClean="0"/>
              <a:t>Models permit estimation of occupancy during a single season or year</a:t>
            </a:r>
          </a:p>
          <a:p>
            <a:pPr eaLnBrk="1" hangingPunct="1"/>
            <a:r>
              <a:rPr lang="en-US" smtClean="0"/>
              <a:t>Models permit estimation of patch-dynamic rate parameters (extinction, colonization, rate of change) over multiple seasons or years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mtClean="0"/>
              <a:t>Still important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mtClean="0"/>
              <a:t>Study design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Scope of inference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Elements of stratification and randomization</a:t>
            </a:r>
          </a:p>
          <a:p>
            <a:pPr eaLnBrk="1" hangingPunct="1">
              <a:spcBef>
                <a:spcPts val="600"/>
              </a:spcBef>
            </a:pPr>
            <a:r>
              <a:rPr lang="en-US" smtClean="0"/>
              <a:t>Strength of inference.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Strongest – experimental manipulation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Weaker – constrained designs (e.g., before &amp; after)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Weaker still – a prior modeling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smtClean="0"/>
              <a:t>Worst – a posteriori storytelling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 Occupancy Dynamics:  </a:t>
            </a:r>
            <a:br>
              <a:rPr lang="en-US" smtClean="0"/>
            </a:br>
            <a:r>
              <a:rPr lang="en-US" smtClean="0"/>
              <a:t>Pollock’s Robust Design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Hierarchical sampling scheme:</a:t>
            </a:r>
          </a:p>
          <a:p>
            <a:pPr lvl="1" eaLnBrk="1" hangingPunct="1"/>
            <a:r>
              <a:rPr lang="en-US" dirty="0" smtClean="0"/>
              <a:t>Primary sampling periods (seasons) : long intervals between periods such that occupancy status can change</a:t>
            </a:r>
          </a:p>
          <a:p>
            <a:pPr lvl="1" eaLnBrk="1" hangingPunct="1"/>
            <a:r>
              <a:rPr lang="en-US" dirty="0" smtClean="0"/>
              <a:t>Secondary sampling periods: short intervals between periods such that occupancy status is expected not to change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Still 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dirty="0" smtClean="0">
                <a:sym typeface="Symbol" pitchFamily="18" charset="2"/>
              </a:rPr>
              <a:t>possible capture histories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History : 10 00 11 01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10 00 01 11 = presence in primary period 1, 3, &amp; 4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Interior ‘00’ =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Patch occupied but occupancy not detected, or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Patch not occupied (=locally extinct) yet re-colonized later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Robust Design Capture History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438400" y="2438400"/>
            <a:ext cx="1331913" cy="442913"/>
            <a:chOff x="1536" y="1248"/>
            <a:chExt cx="839" cy="279"/>
          </a:xfrm>
        </p:grpSpPr>
        <p:sp>
          <p:nvSpPr>
            <p:cNvPr id="54292" name="Rectangle 8"/>
            <p:cNvSpPr>
              <a:spLocks noChangeArrowheads="1"/>
            </p:cNvSpPr>
            <p:nvPr/>
          </p:nvSpPr>
          <p:spPr bwMode="auto">
            <a:xfrm>
              <a:off x="1536" y="1296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ym typeface="Symbol" pitchFamily="18" charset="2"/>
                </a:rPr>
                <a:t>primary(</a:t>
              </a:r>
              <a:r>
                <a:rPr lang="en-US" i="1">
                  <a:latin typeface="Times New Roman" pitchFamily="18" charset="0"/>
                  <a:sym typeface="Symbol" pitchFamily="18" charset="2"/>
                </a:rPr>
                <a:t>i</a:t>
              </a:r>
              <a:r>
                <a:rPr lang="en-US">
                  <a:sym typeface="Symbol" pitchFamily="18" charset="2"/>
                </a:rPr>
                <a:t>)</a:t>
              </a:r>
            </a:p>
          </p:txBody>
        </p:sp>
        <p:sp>
          <p:nvSpPr>
            <p:cNvPr id="54293" name="Line 10"/>
            <p:cNvSpPr>
              <a:spLocks noChangeShapeType="1"/>
            </p:cNvSpPr>
            <p:nvPr/>
          </p:nvSpPr>
          <p:spPr bwMode="auto">
            <a:xfrm>
              <a:off x="1536" y="124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870200" y="2438400"/>
            <a:ext cx="1331913" cy="442913"/>
            <a:chOff x="1536" y="1248"/>
            <a:chExt cx="839" cy="279"/>
          </a:xfrm>
        </p:grpSpPr>
        <p:sp>
          <p:nvSpPr>
            <p:cNvPr id="54290" name="Rectangle 23"/>
            <p:cNvSpPr>
              <a:spLocks noChangeArrowheads="1"/>
            </p:cNvSpPr>
            <p:nvPr/>
          </p:nvSpPr>
          <p:spPr bwMode="auto">
            <a:xfrm>
              <a:off x="1536" y="1296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ym typeface="Symbol" pitchFamily="18" charset="2"/>
                </a:rPr>
                <a:t>primary(</a:t>
              </a:r>
              <a:r>
                <a:rPr lang="en-US" i="1">
                  <a:latin typeface="Times New Roman" pitchFamily="18" charset="0"/>
                  <a:sym typeface="Symbol" pitchFamily="18" charset="2"/>
                </a:rPr>
                <a:t>i</a:t>
              </a:r>
              <a:r>
                <a:rPr lang="en-US">
                  <a:sym typeface="Symbol" pitchFamily="18" charset="2"/>
                </a:rPr>
                <a:t>)</a:t>
              </a:r>
            </a:p>
          </p:txBody>
        </p:sp>
        <p:sp>
          <p:nvSpPr>
            <p:cNvPr id="54291" name="Line 24"/>
            <p:cNvSpPr>
              <a:spLocks noChangeShapeType="1"/>
            </p:cNvSpPr>
            <p:nvPr/>
          </p:nvSpPr>
          <p:spPr bwMode="auto">
            <a:xfrm>
              <a:off x="1536" y="124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02000" y="2438400"/>
            <a:ext cx="1331913" cy="442913"/>
            <a:chOff x="1536" y="1248"/>
            <a:chExt cx="839" cy="279"/>
          </a:xfrm>
        </p:grpSpPr>
        <p:sp>
          <p:nvSpPr>
            <p:cNvPr id="54288" name="Rectangle 26"/>
            <p:cNvSpPr>
              <a:spLocks noChangeArrowheads="1"/>
            </p:cNvSpPr>
            <p:nvPr/>
          </p:nvSpPr>
          <p:spPr bwMode="auto">
            <a:xfrm>
              <a:off x="1536" y="1296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ym typeface="Symbol" pitchFamily="18" charset="2"/>
                </a:rPr>
                <a:t>primary(</a:t>
              </a:r>
              <a:r>
                <a:rPr lang="en-US" i="1">
                  <a:latin typeface="Times New Roman" pitchFamily="18" charset="0"/>
                  <a:sym typeface="Symbol" pitchFamily="18" charset="2"/>
                </a:rPr>
                <a:t>i</a:t>
              </a:r>
              <a:r>
                <a:rPr lang="en-US">
                  <a:sym typeface="Symbol" pitchFamily="18" charset="2"/>
                </a:rPr>
                <a:t>)</a:t>
              </a:r>
            </a:p>
          </p:txBody>
        </p:sp>
        <p:sp>
          <p:nvSpPr>
            <p:cNvPr id="54289" name="Line 27"/>
            <p:cNvSpPr>
              <a:spLocks noChangeShapeType="1"/>
            </p:cNvSpPr>
            <p:nvPr/>
          </p:nvSpPr>
          <p:spPr bwMode="auto">
            <a:xfrm>
              <a:off x="1536" y="124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733800" y="2438400"/>
            <a:ext cx="1331913" cy="442913"/>
            <a:chOff x="1536" y="1248"/>
            <a:chExt cx="839" cy="279"/>
          </a:xfrm>
        </p:grpSpPr>
        <p:sp>
          <p:nvSpPr>
            <p:cNvPr id="54286" name="Rectangle 29"/>
            <p:cNvSpPr>
              <a:spLocks noChangeArrowheads="1"/>
            </p:cNvSpPr>
            <p:nvPr/>
          </p:nvSpPr>
          <p:spPr bwMode="auto">
            <a:xfrm>
              <a:off x="1536" y="1296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ym typeface="Symbol" pitchFamily="18" charset="2"/>
                </a:rPr>
                <a:t>primary(</a:t>
              </a:r>
              <a:r>
                <a:rPr lang="en-US" i="1">
                  <a:latin typeface="Times New Roman" pitchFamily="18" charset="0"/>
                  <a:sym typeface="Symbol" pitchFamily="18" charset="2"/>
                </a:rPr>
                <a:t>i</a:t>
              </a:r>
              <a:r>
                <a:rPr lang="en-US">
                  <a:sym typeface="Symbol" pitchFamily="18" charset="2"/>
                </a:rPr>
                <a:t>)</a:t>
              </a:r>
            </a:p>
          </p:txBody>
        </p:sp>
        <p:sp>
          <p:nvSpPr>
            <p:cNvPr id="54287" name="Line 30"/>
            <p:cNvSpPr>
              <a:spLocks noChangeShapeType="1"/>
            </p:cNvSpPr>
            <p:nvPr/>
          </p:nvSpPr>
          <p:spPr bwMode="auto">
            <a:xfrm>
              <a:off x="1536" y="124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56025" y="2438400"/>
            <a:ext cx="1654175" cy="442913"/>
            <a:chOff x="2304" y="1248"/>
            <a:chExt cx="1042" cy="279"/>
          </a:xfrm>
        </p:grpSpPr>
        <p:sp>
          <p:nvSpPr>
            <p:cNvPr id="54284" name="Rectangle 9"/>
            <p:cNvSpPr>
              <a:spLocks noChangeArrowheads="1"/>
            </p:cNvSpPr>
            <p:nvPr/>
          </p:nvSpPr>
          <p:spPr bwMode="auto">
            <a:xfrm>
              <a:off x="2304" y="1296"/>
              <a:ext cx="10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ym typeface="Symbol" pitchFamily="18" charset="2"/>
                </a:rPr>
                <a:t> secondary(</a:t>
              </a:r>
              <a:r>
                <a:rPr lang="en-US" i="1">
                  <a:latin typeface="Times New Roman" pitchFamily="18" charset="0"/>
                  <a:sym typeface="Symbol" pitchFamily="18" charset="2"/>
                </a:rPr>
                <a:t>j</a:t>
              </a:r>
              <a:r>
                <a:rPr lang="en-US">
                  <a:sym typeface="Symbol" pitchFamily="18" charset="2"/>
                </a:rPr>
                <a:t>)</a:t>
              </a:r>
            </a:p>
          </p:txBody>
        </p:sp>
        <p:sp>
          <p:nvSpPr>
            <p:cNvPr id="54285" name="Line 31"/>
            <p:cNvSpPr>
              <a:spLocks noChangeShapeType="1"/>
            </p:cNvSpPr>
            <p:nvPr/>
          </p:nvSpPr>
          <p:spPr bwMode="auto">
            <a:xfrm>
              <a:off x="2352" y="124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581400" y="2438400"/>
            <a:ext cx="1654175" cy="442913"/>
            <a:chOff x="2304" y="1248"/>
            <a:chExt cx="1042" cy="279"/>
          </a:xfrm>
        </p:grpSpPr>
        <p:sp>
          <p:nvSpPr>
            <p:cNvPr id="54282" name="Rectangle 34"/>
            <p:cNvSpPr>
              <a:spLocks noChangeArrowheads="1"/>
            </p:cNvSpPr>
            <p:nvPr/>
          </p:nvSpPr>
          <p:spPr bwMode="auto">
            <a:xfrm>
              <a:off x="2304" y="1296"/>
              <a:ext cx="10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ym typeface="Symbol" pitchFamily="18" charset="2"/>
                </a:rPr>
                <a:t> secondary(</a:t>
              </a:r>
              <a:r>
                <a:rPr lang="en-US" i="1">
                  <a:latin typeface="Times New Roman" pitchFamily="18" charset="0"/>
                  <a:sym typeface="Symbol" pitchFamily="18" charset="2"/>
                </a:rPr>
                <a:t>j</a:t>
              </a:r>
              <a:r>
                <a:rPr lang="en-US">
                  <a:sym typeface="Symbol" pitchFamily="18" charset="2"/>
                </a:rPr>
                <a:t>)</a:t>
              </a:r>
            </a:p>
          </p:txBody>
        </p:sp>
        <p:sp>
          <p:nvSpPr>
            <p:cNvPr id="54283" name="Line 35"/>
            <p:cNvSpPr>
              <a:spLocks noChangeShapeType="1"/>
            </p:cNvSpPr>
            <p:nvPr/>
          </p:nvSpPr>
          <p:spPr bwMode="auto">
            <a:xfrm>
              <a:off x="2352" y="124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Occupancy dynamics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447800" y="4267200"/>
            <a:ext cx="1981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0 - unoccupied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2590800" y="6246812"/>
            <a:ext cx="495300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447800" y="2362200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1 - occupied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141470" y="4267200"/>
            <a:ext cx="1981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0 - unoccupied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141470" y="2362200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1 - 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858000" y="4267200"/>
            <a:ext cx="1981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0 - unoccupied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2362200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1 - 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1" name="Straight Arrow Connector 60"/>
          <p:cNvCxnSpPr>
            <a:stCxn id="53" idx="6"/>
            <a:endCxn id="57" idx="2"/>
          </p:cNvCxnSpPr>
          <p:nvPr/>
        </p:nvCxnSpPr>
        <p:spPr bwMode="auto">
          <a:xfrm>
            <a:off x="3429000" y="2971800"/>
            <a:ext cx="71247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3" idx="5"/>
            <a:endCxn id="56" idx="1"/>
          </p:cNvCxnSpPr>
          <p:nvPr/>
        </p:nvCxnSpPr>
        <p:spPr bwMode="auto">
          <a:xfrm rot="16200000" flipH="1">
            <a:off x="3263787" y="3277925"/>
            <a:ext cx="1042896" cy="12927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16" idx="6"/>
            <a:endCxn id="56" idx="2"/>
          </p:cNvCxnSpPr>
          <p:nvPr/>
        </p:nvCxnSpPr>
        <p:spPr bwMode="auto">
          <a:xfrm>
            <a:off x="3429000" y="4876800"/>
            <a:ext cx="71247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16" idx="7"/>
            <a:endCxn id="57" idx="3"/>
          </p:cNvCxnSpPr>
          <p:nvPr/>
        </p:nvCxnSpPr>
        <p:spPr bwMode="auto">
          <a:xfrm rot="5400000" flipH="1" flipV="1">
            <a:off x="3263787" y="3277925"/>
            <a:ext cx="1042896" cy="12927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7" idx="6"/>
            <a:endCxn id="59" idx="2"/>
          </p:cNvCxnSpPr>
          <p:nvPr/>
        </p:nvCxnSpPr>
        <p:spPr bwMode="auto">
          <a:xfrm>
            <a:off x="6122670" y="2971800"/>
            <a:ext cx="73533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57" idx="5"/>
            <a:endCxn id="58" idx="1"/>
          </p:cNvCxnSpPr>
          <p:nvPr/>
        </p:nvCxnSpPr>
        <p:spPr bwMode="auto">
          <a:xfrm rot="16200000" flipH="1">
            <a:off x="5968887" y="3266495"/>
            <a:ext cx="1042896" cy="13156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6" idx="6"/>
            <a:endCxn id="58" idx="2"/>
          </p:cNvCxnSpPr>
          <p:nvPr/>
        </p:nvCxnSpPr>
        <p:spPr bwMode="auto">
          <a:xfrm>
            <a:off x="6122670" y="4876800"/>
            <a:ext cx="73533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6" idx="7"/>
            <a:endCxn id="59" idx="3"/>
          </p:cNvCxnSpPr>
          <p:nvPr/>
        </p:nvCxnSpPr>
        <p:spPr bwMode="auto">
          <a:xfrm rot="5400000" flipH="1" flipV="1">
            <a:off x="5968887" y="3266495"/>
            <a:ext cx="1042896" cy="13156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648200" y="6031468"/>
            <a:ext cx="8867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season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581400"/>
            <a:ext cx="1358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Occupancy </a:t>
            </a:r>
            <a:br>
              <a:rPr lang="en-US" dirty="0" smtClean="0"/>
            </a:br>
            <a:r>
              <a:rPr lang="en-US" dirty="0" smtClean="0"/>
              <a:t>state</a:t>
            </a:r>
          </a:p>
        </p:txBody>
      </p:sp>
      <p:cxnSp>
        <p:nvCxnSpPr>
          <p:cNvPr id="21" name="Straight Arrow Connector 20"/>
          <p:cNvCxnSpPr>
            <a:stCxn id="19" idx="0"/>
            <a:endCxn id="53" idx="2"/>
          </p:cNvCxnSpPr>
          <p:nvPr/>
        </p:nvCxnSpPr>
        <p:spPr bwMode="auto">
          <a:xfrm rot="5400000" flipH="1" flipV="1">
            <a:off x="835040" y="2968641"/>
            <a:ext cx="609600" cy="615919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9" idx="2"/>
            <a:endCxn id="16" idx="2"/>
          </p:cNvCxnSpPr>
          <p:nvPr/>
        </p:nvCxnSpPr>
        <p:spPr bwMode="auto">
          <a:xfrm rot="16200000" flipH="1">
            <a:off x="815306" y="4244305"/>
            <a:ext cx="649069" cy="615919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ounded Rectangle 27"/>
          <p:cNvSpPr/>
          <p:nvPr/>
        </p:nvSpPr>
        <p:spPr bwMode="auto">
          <a:xfrm>
            <a:off x="3581400" y="1489948"/>
            <a:ext cx="335280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 – local extinction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3581400" y="1489948"/>
            <a:ext cx="335280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ymbol" pitchFamily="18" charset="2"/>
              </a:rPr>
              <a:t>g</a:t>
            </a:r>
            <a:r>
              <a:rPr lang="en-US" sz="2400" dirty="0" smtClean="0"/>
              <a:t> – colonization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581400" y="1489948"/>
            <a:ext cx="335280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ymbol" pitchFamily="18" charset="2"/>
              </a:rPr>
              <a:t>(1-e)</a:t>
            </a:r>
            <a:r>
              <a:rPr lang="en-US" sz="2400" dirty="0" smtClean="0"/>
              <a:t> – not extinct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581400" y="1489948"/>
            <a:ext cx="335280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ymbol" pitchFamily="18" charset="2"/>
              </a:rPr>
              <a:t>(1-g)</a:t>
            </a:r>
            <a:r>
              <a:rPr lang="en-US" sz="2400" dirty="0" smtClean="0"/>
              <a:t> – not colonized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Occupancy dynamics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447800" y="4267200"/>
            <a:ext cx="1981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0 - unoccupied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2590800" y="6246812"/>
            <a:ext cx="495300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447800" y="2362200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1 - occupied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141470" y="4267200"/>
            <a:ext cx="1981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0 - unoccupied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141470" y="2362200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1 - 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858000" y="4267200"/>
            <a:ext cx="1981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0 - unoccupied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58000" y="2362200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1 - occupied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1" name="Straight Arrow Connector 60"/>
          <p:cNvCxnSpPr>
            <a:stCxn id="53" idx="6"/>
            <a:endCxn id="57" idx="2"/>
          </p:cNvCxnSpPr>
          <p:nvPr/>
        </p:nvCxnSpPr>
        <p:spPr bwMode="auto">
          <a:xfrm>
            <a:off x="3429000" y="2971800"/>
            <a:ext cx="71247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3" idx="5"/>
            <a:endCxn id="56" idx="1"/>
          </p:cNvCxnSpPr>
          <p:nvPr/>
        </p:nvCxnSpPr>
        <p:spPr bwMode="auto">
          <a:xfrm rot="16200000" flipH="1">
            <a:off x="3263787" y="3277925"/>
            <a:ext cx="1042896" cy="12927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16" idx="6"/>
            <a:endCxn id="56" idx="2"/>
          </p:cNvCxnSpPr>
          <p:nvPr/>
        </p:nvCxnSpPr>
        <p:spPr bwMode="auto">
          <a:xfrm>
            <a:off x="3429000" y="4876800"/>
            <a:ext cx="71247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16" idx="7"/>
            <a:endCxn id="57" idx="3"/>
          </p:cNvCxnSpPr>
          <p:nvPr/>
        </p:nvCxnSpPr>
        <p:spPr bwMode="auto">
          <a:xfrm rot="5400000" flipH="1" flipV="1">
            <a:off x="3263787" y="3277925"/>
            <a:ext cx="1042896" cy="12927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7" idx="6"/>
            <a:endCxn id="59" idx="2"/>
          </p:cNvCxnSpPr>
          <p:nvPr/>
        </p:nvCxnSpPr>
        <p:spPr bwMode="auto">
          <a:xfrm>
            <a:off x="6122670" y="2971800"/>
            <a:ext cx="73533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57" idx="5"/>
            <a:endCxn id="58" idx="1"/>
          </p:cNvCxnSpPr>
          <p:nvPr/>
        </p:nvCxnSpPr>
        <p:spPr bwMode="auto">
          <a:xfrm rot="16200000" flipH="1">
            <a:off x="5968887" y="3266495"/>
            <a:ext cx="1042896" cy="13156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6" idx="6"/>
            <a:endCxn id="58" idx="2"/>
          </p:cNvCxnSpPr>
          <p:nvPr/>
        </p:nvCxnSpPr>
        <p:spPr bwMode="auto">
          <a:xfrm>
            <a:off x="6122670" y="4876800"/>
            <a:ext cx="73533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6" idx="7"/>
            <a:endCxn id="59" idx="3"/>
          </p:cNvCxnSpPr>
          <p:nvPr/>
        </p:nvCxnSpPr>
        <p:spPr bwMode="auto">
          <a:xfrm rot="5400000" flipH="1" flipV="1">
            <a:off x="5968887" y="3266495"/>
            <a:ext cx="1042896" cy="13156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648200" y="6031468"/>
            <a:ext cx="8867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season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581400"/>
            <a:ext cx="1358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Occupancy </a:t>
            </a:r>
            <a:br>
              <a:rPr lang="en-US" dirty="0" smtClean="0"/>
            </a:br>
            <a:r>
              <a:rPr lang="en-US" dirty="0" smtClean="0"/>
              <a:t>state</a:t>
            </a:r>
          </a:p>
        </p:txBody>
      </p:sp>
      <p:cxnSp>
        <p:nvCxnSpPr>
          <p:cNvPr id="21" name="Straight Arrow Connector 20"/>
          <p:cNvCxnSpPr>
            <a:stCxn id="19" idx="0"/>
            <a:endCxn id="53" idx="2"/>
          </p:cNvCxnSpPr>
          <p:nvPr/>
        </p:nvCxnSpPr>
        <p:spPr bwMode="auto">
          <a:xfrm rot="5400000" flipH="1" flipV="1">
            <a:off x="835040" y="2968641"/>
            <a:ext cx="609600" cy="615919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9" idx="2"/>
            <a:endCxn id="16" idx="2"/>
          </p:cNvCxnSpPr>
          <p:nvPr/>
        </p:nvCxnSpPr>
        <p:spPr bwMode="auto">
          <a:xfrm rot="16200000" flipH="1">
            <a:off x="815306" y="4244305"/>
            <a:ext cx="649069" cy="615919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ounded Rectangle 27"/>
          <p:cNvSpPr/>
          <p:nvPr/>
        </p:nvSpPr>
        <p:spPr bwMode="auto">
          <a:xfrm>
            <a:off x="6096000" y="228600"/>
            <a:ext cx="2743200" cy="1328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l"/>
              <a:tabLst/>
            </a:pPr>
            <a:r>
              <a:rPr lang="en-US" sz="2400" dirty="0" smtClean="0"/>
              <a:t>– dynamics (</a:t>
            </a:r>
            <a:r>
              <a:rPr lang="en-US" sz="2400" dirty="0" smtClean="0">
                <a:latin typeface="Symbol" pitchFamily="18" charset="2"/>
              </a:rPr>
              <a:t>g/e</a:t>
            </a:r>
            <a:r>
              <a:rPr lang="en-US" sz="2400" dirty="0" smtClean="0"/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/>
              <a:t>&gt;1.0 – expansion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/>
              <a:t>&lt; 1.0 contraction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3225</TotalTime>
  <Words>1985</Words>
  <Application>Microsoft Office PowerPoint</Application>
  <PresentationFormat>On-screen Show (4:3)</PresentationFormat>
  <Paragraphs>348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Blends</vt:lpstr>
      <vt:lpstr>Equation</vt:lpstr>
      <vt:lpstr>Microsoft Equation 3.0</vt:lpstr>
      <vt:lpstr>Chart</vt:lpstr>
      <vt:lpstr>Patch Dynamics</vt:lpstr>
      <vt:lpstr>Resources</vt:lpstr>
      <vt:lpstr>Single-season – model assumptions</vt:lpstr>
      <vt:lpstr>Basic sampling protocol same </vt:lpstr>
      <vt:lpstr>Still important</vt:lpstr>
      <vt:lpstr>Patch Occupancy Dynamics:   Pollock’s Robust Design</vt:lpstr>
      <vt:lpstr>Robust Design Capture History </vt:lpstr>
      <vt:lpstr>Occupancy dynamics</vt:lpstr>
      <vt:lpstr>Occupancy dynamics</vt:lpstr>
      <vt:lpstr>Basic design </vt:lpstr>
      <vt:lpstr>Multiple seasons - main assumptions</vt:lpstr>
      <vt:lpstr>Patch Occupancy as a State Variable:  Modeling Dynamics</vt:lpstr>
      <vt:lpstr>Probability models</vt:lpstr>
      <vt:lpstr>Probability models</vt:lpstr>
      <vt:lpstr>Probability models</vt:lpstr>
      <vt:lpstr>Model Fitting, Estimation and Testing</vt:lpstr>
      <vt:lpstr>Tests and Models of Possible Interest</vt:lpstr>
      <vt:lpstr>Alternative parameterizations – 1 </vt:lpstr>
      <vt:lpstr>Alternative parameterizations – 2 </vt:lpstr>
      <vt:lpstr>Alternative parameterizations - 3</vt:lpstr>
      <vt:lpstr>Alternative parameterization – 4 </vt:lpstr>
      <vt:lpstr>Applications</vt:lpstr>
      <vt:lpstr>Other Applications</vt:lpstr>
      <vt:lpstr>Example: Modeling Waterbird Colony Site Dynamics</vt:lpstr>
      <vt:lpstr>Modeling Colony Dynamics</vt:lpstr>
      <vt:lpstr>Example: Purple heron</vt:lpstr>
      <vt:lpstr>Example: Purple heron</vt:lpstr>
      <vt:lpstr>Example: Purple heron</vt:lpstr>
      <vt:lpstr>Example: Purple Heron Model Selection Inferences About p</vt:lpstr>
      <vt:lpstr>Example: Purple Heron</vt:lpstr>
      <vt:lpstr>Example: Purple Heron</vt:lpstr>
      <vt:lpstr>Example: Purple Heron</vt:lpstr>
      <vt:lpstr>Example: Purple Heron</vt:lpstr>
      <vt:lpstr>Example: Purple Heron</vt:lpstr>
      <vt:lpstr>Example: Purple Heron</vt:lpstr>
      <vt:lpstr>Example: Purple Heron</vt:lpstr>
      <vt:lpstr>Example: Purple Heron</vt:lpstr>
      <vt:lpstr>Example: Purple Heron</vt:lpstr>
      <vt:lpstr>Example: Purple Heron  Pr(Colonization) in West</vt:lpstr>
      <vt:lpstr>Conclusions</vt:lpstr>
    </vt:vector>
  </TitlesOfParts>
  <Company>ALCFWRU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Patch Occupancy and Dynamics</dc:title>
  <dc:creator>James B. Grand</dc:creator>
  <cp:lastModifiedBy>barry grand</cp:lastModifiedBy>
  <cp:revision>161</cp:revision>
  <dcterms:created xsi:type="dcterms:W3CDTF">2001-04-03T22:34:52Z</dcterms:created>
  <dcterms:modified xsi:type="dcterms:W3CDTF">2010-07-27T17:52:24Z</dcterms:modified>
</cp:coreProperties>
</file>