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95" r:id="rId2"/>
    <p:sldId id="296" r:id="rId3"/>
    <p:sldId id="256" r:id="rId4"/>
    <p:sldId id="265" r:id="rId5"/>
    <p:sldId id="257" r:id="rId6"/>
    <p:sldId id="272" r:id="rId7"/>
    <p:sldId id="266" r:id="rId8"/>
    <p:sldId id="267" r:id="rId9"/>
    <p:sldId id="268" r:id="rId10"/>
    <p:sldId id="273" r:id="rId11"/>
    <p:sldId id="274" r:id="rId12"/>
    <p:sldId id="275" r:id="rId13"/>
    <p:sldId id="276" r:id="rId14"/>
    <p:sldId id="277" r:id="rId15"/>
    <p:sldId id="280" r:id="rId16"/>
    <p:sldId id="278" r:id="rId17"/>
    <p:sldId id="279" r:id="rId18"/>
    <p:sldId id="281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2" r:id="rId27"/>
    <p:sldId id="294" r:id="rId28"/>
    <p:sldId id="291" r:id="rId29"/>
    <p:sldId id="29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68863" autoAdjust="0"/>
  </p:normalViewPr>
  <p:slideViewPr>
    <p:cSldViewPr>
      <p:cViewPr varScale="1">
        <p:scale>
          <a:sx n="84" d="100"/>
          <a:sy n="84" d="100"/>
        </p:scale>
        <p:origin x="-96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B69C2-D939-4F05-A491-87C4EEBC9A1B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60D61-6044-426B-9ED8-FD030DADE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77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</a:t>
            </a:r>
            <a:r>
              <a:rPr lang="en-US" dirty="0" err="1" smtClean="0"/>
              <a:t>collinearity</a:t>
            </a:r>
            <a:r>
              <a:rPr lang="en-US" dirty="0" smtClean="0"/>
              <a:t> between</a:t>
            </a:r>
            <a:r>
              <a:rPr lang="en-US" baseline="0" dirty="0" smtClean="0"/>
              <a:t> x1 and x2 increases, variance inflation factor increases. Some say VIF scores of greater than 5 or 10 is a concern. Notice that VIF &gt; 5 when r^2 exceeds 0.8, and VIF &gt; 10 when r^2 exceeds 0.9!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60D61-6044-426B-9ED8-FD030DADE3F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variables are redundant,</a:t>
            </a:r>
            <a:r>
              <a:rPr lang="en-US" baseline="0" dirty="0" smtClean="0"/>
              <a:t> simple regression returns unbiased estimates of the effect of x1 regardless of degree of </a:t>
            </a:r>
            <a:r>
              <a:rPr lang="en-US" baseline="0" dirty="0" err="1" smtClean="0"/>
              <a:t>collinearity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60D61-6044-426B-9ED8-FD030DADE3F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 accurate standard errors. Not surprising,</a:t>
            </a:r>
            <a:r>
              <a:rPr lang="en-US" baseline="0" dirty="0" smtClean="0"/>
              <a:t> p-value for effect of x1 on y doesn’t change either in simple regression case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60D61-6044-426B-9ED8-FD030DADE3F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However, as </a:t>
            </a:r>
            <a:r>
              <a:rPr lang="en-US" dirty="0" err="1" smtClean="0"/>
              <a:t>collinearity</a:t>
            </a:r>
            <a:r>
              <a:rPr lang="en-US" dirty="0" smtClean="0"/>
              <a:t> increases, the more simple linear regression suggests that x2 has an effect (which isn’t true).</a:t>
            </a:r>
            <a:r>
              <a:rPr lang="en-US" baseline="0" dirty="0" smtClean="0"/>
              <a:t> Basically, the analysis is assigning the effect of x1 to x2. Note that this is useful if we can’t actually measure x1.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60D61-6044-426B-9ED8-FD030DADE3F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Impact of </a:t>
            </a:r>
            <a:r>
              <a:rPr lang="en-US" dirty="0" err="1" smtClean="0"/>
              <a:t>collinearity</a:t>
            </a:r>
            <a:r>
              <a:rPr lang="en-US" baseline="0" dirty="0" smtClean="0"/>
              <a:t> on SE for estimate of x2 is more difficult to explain. Basically very week or very strong </a:t>
            </a:r>
            <a:r>
              <a:rPr lang="en-US" baseline="0" dirty="0" err="1" smtClean="0"/>
              <a:t>collinearity</a:t>
            </a:r>
            <a:r>
              <a:rPr lang="en-US" baseline="0" dirty="0" smtClean="0"/>
              <a:t> means strong precision of estimate (even if false effect). If moderate </a:t>
            </a:r>
            <a:r>
              <a:rPr lang="en-US" baseline="0" dirty="0" err="1" smtClean="0"/>
              <a:t>collinearity</a:t>
            </a:r>
            <a:r>
              <a:rPr lang="en-US" baseline="0" dirty="0" smtClean="0"/>
              <a:t>, lot of noise between x1 and x2 means estimate of x2 isn’t very precise.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60D61-6044-426B-9ED8-FD030DADE3F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 P-value</a:t>
            </a:r>
            <a:r>
              <a:rPr lang="en-US" baseline="0" dirty="0" smtClean="0"/>
              <a:t> is a function of both estimated effect (which increases with </a:t>
            </a:r>
            <a:r>
              <a:rPr lang="en-US" baseline="0" dirty="0" err="1" smtClean="0"/>
              <a:t>collinearity</a:t>
            </a:r>
            <a:r>
              <a:rPr lang="en-US" baseline="0" dirty="0" smtClean="0"/>
              <a:t>) and standard error (which increases and then decreases with </a:t>
            </a:r>
            <a:r>
              <a:rPr lang="en-US" baseline="0" dirty="0" err="1" smtClean="0"/>
              <a:t>collinearity</a:t>
            </a:r>
            <a:r>
              <a:rPr lang="en-US" baseline="0" dirty="0" smtClean="0"/>
              <a:t>), P-value for x2 decreases with increasing </a:t>
            </a:r>
            <a:r>
              <a:rPr lang="en-US" baseline="0" dirty="0" err="1" smtClean="0"/>
              <a:t>collinearity</a:t>
            </a:r>
            <a:r>
              <a:rPr lang="en-US" baseline="0" dirty="0" smtClean="0"/>
              <a:t>, indicating increased potential for type I error.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60D61-6044-426B-9ED8-FD030DADE3F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run a multiple regression between y and both x1 and x2, then the estimated effect of x1 in the model is still unbiased</a:t>
            </a:r>
            <a:r>
              <a:rPr lang="en-US" baseline="0" dirty="0" smtClean="0"/>
              <a:t>. However, the precision of the estimate decreases; that is the variance of the estimate is inflated (why we call it variance inflation factor).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60D61-6044-426B-9ED8-FD030DADE3F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Again, fact is reflected</a:t>
            </a:r>
            <a:r>
              <a:rPr lang="en-US" baseline="0" dirty="0" smtClean="0"/>
              <a:t> in the standard error of the estimate.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60D61-6044-426B-9ED8-FD030DADE3F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Although estimated effect of x2 is also affected by variance</a:t>
            </a:r>
            <a:r>
              <a:rPr lang="en-US" baseline="0" dirty="0" smtClean="0"/>
              <a:t> inflation, notice that on average, the estimated effect of x2 is zero and thus unbiased.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60D61-6044-426B-9ED8-FD030DADE3F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error of estimate reflects</a:t>
            </a:r>
            <a:r>
              <a:rPr lang="en-US" baseline="0" dirty="0" smtClean="0"/>
              <a:t> variance inflation factor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60D61-6044-426B-9ED8-FD030DADE3F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P-value for effect of x1 increases with increasing </a:t>
            </a:r>
            <a:r>
              <a:rPr lang="en-US" dirty="0" err="1" smtClean="0"/>
              <a:t>collinearity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60D61-6044-426B-9ED8-FD030DADE3F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Notice that in</a:t>
            </a:r>
            <a:r>
              <a:rPr lang="en-US" baseline="0" dirty="0" smtClean="0"/>
              <a:t> simple linear regression, even slight </a:t>
            </a:r>
            <a:r>
              <a:rPr lang="en-US" baseline="0" dirty="0" err="1" smtClean="0"/>
              <a:t>collinearity</a:t>
            </a:r>
            <a:r>
              <a:rPr lang="en-US" baseline="0" dirty="0" smtClean="0"/>
              <a:t> among independent variables can caused biased estimates of effect.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60D61-6044-426B-9ED8-FD030DADE3F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P-value</a:t>
            </a:r>
            <a:r>
              <a:rPr lang="en-US" baseline="0" dirty="0" smtClean="0"/>
              <a:t> for effect of x2 is all over the board, but only goes below 0.05 about 1 out of every 20 times, regardless of the </a:t>
            </a:r>
            <a:r>
              <a:rPr lang="en-US" baseline="0" dirty="0" err="1" smtClean="0"/>
              <a:t>collinearity</a:t>
            </a:r>
            <a:r>
              <a:rPr lang="en-US" baseline="0" dirty="0" smtClean="0"/>
              <a:t>. (Basically a random p-value).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60D61-6044-426B-9ED8-FD030DADE3F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60D61-6044-426B-9ED8-FD030DADE3F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60D61-6044-426B-9ED8-FD030DADE3FF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397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only is the estimate</a:t>
            </a:r>
            <a:r>
              <a:rPr lang="en-US" baseline="0" dirty="0" smtClean="0"/>
              <a:t> for x1 biased with simple linear regression and </a:t>
            </a:r>
            <a:r>
              <a:rPr lang="en-US" baseline="0" dirty="0" err="1" smtClean="0"/>
              <a:t>collinearity</a:t>
            </a:r>
            <a:r>
              <a:rPr lang="en-US" baseline="0" dirty="0" smtClean="0"/>
              <a:t> between x1 and x2, but the SE of the estimate decreases with increasing </a:t>
            </a:r>
            <a:r>
              <a:rPr lang="en-US" baseline="0" dirty="0" err="1" smtClean="0"/>
              <a:t>collinearity</a:t>
            </a:r>
            <a:r>
              <a:rPr lang="en-US" baseline="0" dirty="0" smtClean="0"/>
              <a:t>. So we get a biased effect estimate that we have (falsely) high confidence in!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60D61-6044-426B-9ED8-FD030DADE3F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Consequently</a:t>
            </a:r>
            <a:r>
              <a:rPr lang="en-US" baseline="0" dirty="0" smtClean="0"/>
              <a:t>, p-values for the effect of x1 on y decreases with increasing </a:t>
            </a:r>
            <a:r>
              <a:rPr lang="en-US" baseline="0" dirty="0" err="1" smtClean="0"/>
              <a:t>collinearity</a:t>
            </a:r>
            <a:r>
              <a:rPr lang="en-US" baseline="0" dirty="0" smtClean="0"/>
              <a:t> between x1 and x2 in simple linear regression.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60D61-6044-426B-9ED8-FD030DADE3F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run a multiple regression between y and both x1 and x2, then the estimated effect of x1 in the model is unbiased</a:t>
            </a:r>
            <a:r>
              <a:rPr lang="en-US" baseline="0" dirty="0" smtClean="0"/>
              <a:t> – the model adequately accounts for the confounding effects of x2. However, the precision of the estimate decreases; that is the variance of the estimate is inflated (why we call it variance inflation factor).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60D61-6044-426B-9ED8-FD030DADE3F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fact is reflected</a:t>
            </a:r>
            <a:r>
              <a:rPr lang="en-US" baseline="0" dirty="0" smtClean="0"/>
              <a:t> in the standard error of the estimate.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60D61-6044-426B-9ED8-FD030DADE3F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Because the standard error of the estimate increases, the P-value also</a:t>
            </a:r>
            <a:r>
              <a:rPr lang="en-US" baseline="0" dirty="0" smtClean="0"/>
              <a:t> increases (gets larger) and the chances of a type I error increases.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60D61-6044-426B-9ED8-FD030DADE3F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60D61-6044-426B-9ED8-FD030DADE3F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</a:t>
            </a:r>
            <a:r>
              <a:rPr lang="en-US" dirty="0" err="1" smtClean="0"/>
              <a:t>collinearity</a:t>
            </a:r>
            <a:r>
              <a:rPr lang="en-US" dirty="0" smtClean="0"/>
              <a:t> between</a:t>
            </a:r>
            <a:r>
              <a:rPr lang="en-US" baseline="0" dirty="0" smtClean="0"/>
              <a:t> x1 and x2 increases, variance inflation factor increases. Some say VIF scores of greater than 5 or 10 is a concern. Notice that VIF &gt; 5 when r^2 exceeds 0.8, and VIF &gt; 10 when r^2 exceeds 0.9!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60D61-6044-426B-9ED8-FD030DADE3F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E4AAD-44B4-4D22-9614-B545CF7D57CD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E1E3-0B8A-4428-8947-99B77F819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E4AAD-44B4-4D22-9614-B545CF7D57CD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E1E3-0B8A-4428-8947-99B77F819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E4AAD-44B4-4D22-9614-B545CF7D57CD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E1E3-0B8A-4428-8947-99B77F819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E4AAD-44B4-4D22-9614-B545CF7D57CD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E1E3-0B8A-4428-8947-99B77F819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E4AAD-44B4-4D22-9614-B545CF7D57CD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E1E3-0B8A-4428-8947-99B77F819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E4AAD-44B4-4D22-9614-B545CF7D57CD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E1E3-0B8A-4428-8947-99B77F819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E4AAD-44B4-4D22-9614-B545CF7D57CD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E1E3-0B8A-4428-8947-99B77F819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E4AAD-44B4-4D22-9614-B545CF7D57CD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E1E3-0B8A-4428-8947-99B77F819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E4AAD-44B4-4D22-9614-B545CF7D57CD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E1E3-0B8A-4428-8947-99B77F819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E4AAD-44B4-4D22-9614-B545CF7D57CD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E1E3-0B8A-4428-8947-99B77F819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E4AAD-44B4-4D22-9614-B545CF7D57CD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E1E3-0B8A-4428-8947-99B77F819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E4AAD-44B4-4D22-9614-B545CF7D57CD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EE1E3-0B8A-4428-8947-99B77F819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Collinearity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Multiple regression: y~x</a:t>
            </a:r>
            <a:r>
              <a:rPr lang="en-US" baseline="-25000" dirty="0" smtClean="0"/>
              <a:t>1</a:t>
            </a:r>
            <a:r>
              <a:rPr lang="en-US" dirty="0" smtClean="0"/>
              <a:t>+x</a:t>
            </a:r>
            <a:r>
              <a:rPr lang="en-US" baseline="-25000" dirty="0"/>
              <a:t>2</a:t>
            </a: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300" y="885825"/>
            <a:ext cx="7391400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Multiple regression: y~x</a:t>
            </a:r>
            <a:r>
              <a:rPr lang="en-US" baseline="-25000" dirty="0" smtClean="0"/>
              <a:t>1</a:t>
            </a:r>
            <a:r>
              <a:rPr lang="en-US" dirty="0" smtClean="0"/>
              <a:t>+x</a:t>
            </a:r>
            <a:r>
              <a:rPr lang="en-US" baseline="-25000" dirty="0"/>
              <a:t>2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300" y="885825"/>
            <a:ext cx="7391400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Collinearity</a:t>
            </a:r>
            <a:r>
              <a:rPr lang="en-US" dirty="0" smtClean="0"/>
              <a:t> and redundant independent variables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57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Two independent variables, correlated with each other, where only one influences the response, although we don’t know which one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Truth: y = 10 + 3x</a:t>
            </a:r>
            <a:r>
              <a:rPr lang="en-US" baseline="-25000" dirty="0" smtClean="0"/>
              <a:t>1</a:t>
            </a:r>
            <a:r>
              <a:rPr lang="en-US" dirty="0" smtClean="0"/>
              <a:t> + N(0,2)</a:t>
            </a:r>
          </a:p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= U[0,10]</a:t>
            </a:r>
          </a:p>
          <a:p>
            <a:r>
              <a:rPr lang="en-US" dirty="0" smtClean="0"/>
              <a:t>x</a:t>
            </a:r>
            <a:r>
              <a:rPr lang="en-US" baseline="-25000" dirty="0"/>
              <a:t>2</a:t>
            </a:r>
            <a:r>
              <a:rPr lang="en-US" dirty="0" smtClean="0"/>
              <a:t> = x</a:t>
            </a:r>
            <a:r>
              <a:rPr lang="en-US" baseline="-25000" dirty="0" smtClean="0"/>
              <a:t>1</a:t>
            </a:r>
            <a:r>
              <a:rPr lang="en-US" dirty="0" smtClean="0"/>
              <a:t> + N(0,z) where</a:t>
            </a:r>
          </a:p>
          <a:p>
            <a:r>
              <a:rPr lang="en-US" dirty="0" smtClean="0"/>
              <a:t>z = U[0.5,20]</a:t>
            </a:r>
          </a:p>
          <a:p>
            <a:r>
              <a:rPr lang="en-US" dirty="0" smtClean="0"/>
              <a:t>Run simple regression between y and x</a:t>
            </a:r>
            <a:r>
              <a:rPr lang="en-US" baseline="-25000" dirty="0" smtClean="0"/>
              <a:t>1</a:t>
            </a:r>
            <a:endParaRPr lang="en-US" dirty="0" smtClean="0"/>
          </a:p>
          <a:p>
            <a:r>
              <a:rPr lang="en-US" dirty="0" smtClean="0"/>
              <a:t>Run multiple regression between y and x</a:t>
            </a:r>
            <a:r>
              <a:rPr lang="en-US" baseline="-25000" dirty="0" smtClean="0"/>
              <a:t>1</a:t>
            </a:r>
            <a:r>
              <a:rPr lang="en-US" dirty="0" smtClean="0"/>
              <a:t> + x</a:t>
            </a:r>
            <a:r>
              <a:rPr lang="en-US" baseline="-25000" dirty="0" smtClean="0"/>
              <a:t>2</a:t>
            </a:r>
            <a:endParaRPr lang="en-US" dirty="0" smtClean="0"/>
          </a:p>
          <a:p>
            <a:r>
              <a:rPr lang="en-US" dirty="0" smtClean="0"/>
              <a:t>No interactions!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Simple regression: y~x</a:t>
            </a:r>
            <a:r>
              <a:rPr lang="en-US" baseline="-25000" dirty="0" smtClean="0"/>
              <a:t>1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300" y="885825"/>
            <a:ext cx="7391400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Simple regression: y~x</a:t>
            </a:r>
            <a:r>
              <a:rPr lang="en-US" baseline="-25000" dirty="0" smtClean="0"/>
              <a:t>1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300" y="885825"/>
            <a:ext cx="7391400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Simple regression: y~x</a:t>
            </a:r>
            <a:r>
              <a:rPr lang="en-US" baseline="-25000" dirty="0" smtClean="0"/>
              <a:t>1</a:t>
            </a:r>
            <a:endParaRPr 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300" y="885825"/>
            <a:ext cx="7391400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Simple regression: y~x</a:t>
            </a:r>
            <a:r>
              <a:rPr lang="en-US" baseline="-25000" dirty="0" smtClean="0"/>
              <a:t>2</a:t>
            </a:r>
            <a:endParaRPr lang="en-US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300" y="885825"/>
            <a:ext cx="7391400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Simple regression: y~x</a:t>
            </a:r>
            <a:r>
              <a:rPr lang="en-US" baseline="-25000" dirty="0"/>
              <a:t>2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300" y="885825"/>
            <a:ext cx="7391400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Simple regression: y~x</a:t>
            </a:r>
            <a:r>
              <a:rPr lang="en-US" baseline="-25000" dirty="0" smtClean="0"/>
              <a:t>2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300" y="885825"/>
            <a:ext cx="7391400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 of </a:t>
            </a:r>
            <a:r>
              <a:rPr lang="en-US" dirty="0" err="1" smtClean="0"/>
              <a:t>collinearity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Collinearity</a:t>
            </a:r>
            <a:r>
              <a:rPr lang="en-US" dirty="0" smtClean="0"/>
              <a:t> between independent variables </a:t>
            </a:r>
          </a:p>
          <a:p>
            <a:pPr lvl="1"/>
            <a:r>
              <a:rPr lang="en-US" dirty="0" smtClean="0"/>
              <a:t>High r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High </a:t>
            </a:r>
            <a:r>
              <a:rPr lang="en-US" dirty="0" err="1" smtClean="0"/>
              <a:t>vif</a:t>
            </a:r>
            <a:r>
              <a:rPr lang="en-US" dirty="0" smtClean="0"/>
              <a:t> of variables in model</a:t>
            </a:r>
          </a:p>
          <a:p>
            <a:r>
              <a:rPr lang="en-US" dirty="0" smtClean="0"/>
              <a:t>Variables significant in simple regression, but not in multiple regression</a:t>
            </a:r>
          </a:p>
          <a:p>
            <a:r>
              <a:rPr lang="en-US" dirty="0" smtClean="0"/>
              <a:t>Variables not significant in multiple regression, but multiple regression model (as whole) significant</a:t>
            </a:r>
          </a:p>
          <a:p>
            <a:r>
              <a:rPr lang="en-US" dirty="0" smtClean="0"/>
              <a:t>Large changes in coefficient estimates between full and reduced models</a:t>
            </a:r>
          </a:p>
          <a:p>
            <a:r>
              <a:rPr lang="en-US" dirty="0" smtClean="0"/>
              <a:t>Large standard errors in multiple regression models despite high power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Multiple regression: y~x</a:t>
            </a:r>
            <a:r>
              <a:rPr lang="en-US" baseline="-25000" dirty="0" smtClean="0"/>
              <a:t>1</a:t>
            </a:r>
            <a:r>
              <a:rPr lang="en-US" dirty="0" smtClean="0"/>
              <a:t>+x</a:t>
            </a:r>
            <a:r>
              <a:rPr lang="en-US" baseline="-25000" dirty="0"/>
              <a:t>2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300" y="885825"/>
            <a:ext cx="7391400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Multiple regression: y~x</a:t>
            </a:r>
            <a:r>
              <a:rPr lang="en-US" baseline="-25000" dirty="0" smtClean="0"/>
              <a:t>1</a:t>
            </a:r>
            <a:r>
              <a:rPr lang="en-US" dirty="0" smtClean="0"/>
              <a:t>+x</a:t>
            </a:r>
            <a:r>
              <a:rPr lang="en-US" baseline="-25000" dirty="0"/>
              <a:t>2</a:t>
            </a: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300" y="885825"/>
            <a:ext cx="7391400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Multiple regression: y~x</a:t>
            </a:r>
            <a:r>
              <a:rPr lang="en-US" baseline="-25000" dirty="0" smtClean="0"/>
              <a:t>1</a:t>
            </a:r>
            <a:r>
              <a:rPr lang="en-US" dirty="0" smtClean="0"/>
              <a:t>+x</a:t>
            </a:r>
            <a:r>
              <a:rPr lang="en-US" baseline="-25000" dirty="0"/>
              <a:t>2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300" y="885825"/>
            <a:ext cx="7391400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Multiple regression: y~x</a:t>
            </a:r>
            <a:r>
              <a:rPr lang="en-US" baseline="-25000" dirty="0" smtClean="0"/>
              <a:t>1</a:t>
            </a:r>
            <a:r>
              <a:rPr lang="en-US" dirty="0" smtClean="0"/>
              <a:t>+x</a:t>
            </a:r>
            <a:r>
              <a:rPr lang="en-US" baseline="-25000" dirty="0"/>
              <a:t>2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300" y="885825"/>
            <a:ext cx="7391400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Multiple regression: y~x</a:t>
            </a:r>
            <a:r>
              <a:rPr lang="en-US" baseline="-25000" dirty="0" smtClean="0"/>
              <a:t>1</a:t>
            </a:r>
            <a:r>
              <a:rPr lang="en-US" dirty="0" smtClean="0"/>
              <a:t>+x</a:t>
            </a:r>
            <a:r>
              <a:rPr lang="en-US" baseline="-25000" dirty="0"/>
              <a:t>2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300" y="885825"/>
            <a:ext cx="7391400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Multiple regression: y~x</a:t>
            </a:r>
            <a:r>
              <a:rPr lang="en-US" baseline="-25000" dirty="0" smtClean="0"/>
              <a:t>1</a:t>
            </a:r>
            <a:r>
              <a:rPr lang="en-US" dirty="0" smtClean="0"/>
              <a:t>+x</a:t>
            </a:r>
            <a:r>
              <a:rPr lang="en-US" baseline="-25000" dirty="0"/>
              <a:t>2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300" y="885825"/>
            <a:ext cx="7391400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calculate </a:t>
            </a:r>
            <a:r>
              <a:rPr lang="en-US" dirty="0" err="1" smtClean="0"/>
              <a:t>collinearity</a:t>
            </a:r>
            <a:r>
              <a:rPr lang="en-US" dirty="0" smtClean="0"/>
              <a:t> and </a:t>
            </a:r>
            <a:r>
              <a:rPr lang="en-US" dirty="0" err="1" smtClean="0"/>
              <a:t>vif</a:t>
            </a:r>
            <a:r>
              <a:rPr lang="en-US" dirty="0" smtClean="0"/>
              <a:t> among independent variables (before you start your analysis)</a:t>
            </a:r>
          </a:p>
          <a:p>
            <a:r>
              <a:rPr lang="en-US" dirty="0" smtClean="0"/>
              <a:t>Pay attention to how coefficient estimates and variable significance change as variables are removed or added</a:t>
            </a:r>
          </a:p>
          <a:p>
            <a:r>
              <a:rPr lang="en-US" dirty="0" smtClean="0"/>
              <a:t>Be careful to identify potentially confounding variables prior to data collection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a variable redundant or confounding?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Think!</a:t>
            </a:r>
          </a:p>
          <a:p>
            <a:r>
              <a:rPr lang="en-US" dirty="0" smtClean="0"/>
              <a:t>Extreme </a:t>
            </a:r>
            <a:r>
              <a:rPr lang="en-US" dirty="0" err="1" smtClean="0"/>
              <a:t>collinearity</a:t>
            </a:r>
            <a:endParaRPr lang="en-US" dirty="0" smtClean="0"/>
          </a:p>
          <a:p>
            <a:pPr lvl="1"/>
            <a:r>
              <a:rPr lang="en-US" dirty="0" smtClean="0"/>
              <a:t>Redundant</a:t>
            </a:r>
          </a:p>
          <a:p>
            <a:r>
              <a:rPr lang="en-US" dirty="0" smtClean="0"/>
              <a:t>Large changes in coefficient estimates of both variables between full and reduced models</a:t>
            </a:r>
          </a:p>
          <a:p>
            <a:pPr lvl="1"/>
            <a:r>
              <a:rPr lang="en-US" dirty="0" smtClean="0"/>
              <a:t>Confounding</a:t>
            </a:r>
          </a:p>
          <a:p>
            <a:r>
              <a:rPr lang="en-US" dirty="0" smtClean="0"/>
              <a:t>Large changes in coefficient estimates of one variable between full and reduced models</a:t>
            </a:r>
          </a:p>
          <a:p>
            <a:pPr lvl="1"/>
            <a:r>
              <a:rPr lang="en-US" dirty="0" smtClean="0"/>
              <a:t>Redundant – full model estimate close to zero</a:t>
            </a:r>
          </a:p>
          <a:p>
            <a:r>
              <a:rPr lang="en-US" dirty="0" smtClean="0"/>
              <a:t>Uncertain – assume confounding</a:t>
            </a:r>
          </a:p>
          <a:p>
            <a:pPr lvl="1"/>
            <a:r>
              <a:rPr lang="en-US" dirty="0" smtClean="0"/>
              <a:t>Multiple regression always produces unbiased estimates (on average) regardless of type of </a:t>
            </a:r>
            <a:r>
              <a:rPr lang="en-US" dirty="0" err="1" smtClean="0"/>
              <a:t>collinearity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do? Confounding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 sure to sample in a manner that eliminates </a:t>
            </a:r>
            <a:r>
              <a:rPr lang="en-US" dirty="0" err="1" smtClean="0"/>
              <a:t>collinearity</a:t>
            </a:r>
            <a:endParaRPr lang="en-US" dirty="0" smtClean="0"/>
          </a:p>
          <a:p>
            <a:pPr lvl="1"/>
            <a:r>
              <a:rPr lang="en-US" dirty="0" err="1" smtClean="0"/>
              <a:t>Collinearity</a:t>
            </a:r>
            <a:r>
              <a:rPr lang="en-US" dirty="0" smtClean="0"/>
              <a:t> may be due to real </a:t>
            </a:r>
            <a:r>
              <a:rPr lang="en-US" dirty="0" err="1" smtClean="0"/>
              <a:t>collinearity</a:t>
            </a:r>
            <a:r>
              <a:rPr lang="en-US" dirty="0" smtClean="0"/>
              <a:t> or sampling artifact</a:t>
            </a:r>
          </a:p>
          <a:p>
            <a:r>
              <a:rPr lang="en-US" dirty="0" smtClean="0"/>
              <a:t>Use multiple regression</a:t>
            </a:r>
          </a:p>
          <a:p>
            <a:pPr lvl="1"/>
            <a:r>
              <a:rPr lang="en-US" dirty="0" smtClean="0"/>
              <a:t>May have large standard errors if strong </a:t>
            </a:r>
            <a:r>
              <a:rPr lang="en-US" dirty="0" err="1" smtClean="0"/>
              <a:t>collinearity</a:t>
            </a:r>
            <a:endParaRPr lang="en-US" dirty="0" smtClean="0"/>
          </a:p>
          <a:p>
            <a:r>
              <a:rPr lang="en-US" dirty="0" smtClean="0"/>
              <a:t>Include confounding variables even if non-significant</a:t>
            </a:r>
          </a:p>
          <a:p>
            <a:r>
              <a:rPr lang="en-US" dirty="0" smtClean="0"/>
              <a:t>Get more data</a:t>
            </a:r>
          </a:p>
          <a:p>
            <a:pPr lvl="1"/>
            <a:r>
              <a:rPr lang="en-US" dirty="0" smtClean="0"/>
              <a:t>Decreases standard errors (</a:t>
            </a:r>
            <a:r>
              <a:rPr lang="en-US" dirty="0" err="1" smtClean="0"/>
              <a:t>vif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do? Redundant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which variable explains response best using P-values from regression and changes in coefficient estimates with variable addition and removal</a:t>
            </a:r>
          </a:p>
          <a:p>
            <a:r>
              <a:rPr lang="en-US" dirty="0" smtClean="0"/>
              <a:t>Do not include redundant variable in final model</a:t>
            </a:r>
          </a:p>
          <a:p>
            <a:pPr lvl="1"/>
            <a:r>
              <a:rPr lang="en-US" dirty="0" smtClean="0"/>
              <a:t>Reduces </a:t>
            </a:r>
            <a:r>
              <a:rPr lang="en-US" dirty="0" err="1" smtClean="0"/>
              <a:t>vif</a:t>
            </a:r>
            <a:endParaRPr lang="en-US" dirty="0" smtClean="0"/>
          </a:p>
          <a:p>
            <a:r>
              <a:rPr lang="en-US" dirty="0" smtClean="0"/>
              <a:t>Try a variable reduction technique like PCA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Collinearity</a:t>
            </a:r>
            <a:r>
              <a:rPr lang="en-US" dirty="0" smtClean="0"/>
              <a:t> and confounding independent variables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Two independent variables, correlated with each other, where both influence the response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Truth: y = 10 + 3x</a:t>
            </a:r>
            <a:r>
              <a:rPr lang="en-US" baseline="-25000" dirty="0" smtClean="0"/>
              <a:t>1</a:t>
            </a:r>
            <a:r>
              <a:rPr lang="en-US" dirty="0" smtClean="0"/>
              <a:t> + 3x</a:t>
            </a:r>
            <a:r>
              <a:rPr lang="en-US" baseline="-25000" dirty="0" smtClean="0"/>
              <a:t>2</a:t>
            </a:r>
            <a:r>
              <a:rPr lang="en-US" dirty="0" smtClean="0"/>
              <a:t> + N(0,2)</a:t>
            </a:r>
          </a:p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= U[0,10]</a:t>
            </a:r>
          </a:p>
          <a:p>
            <a:r>
              <a:rPr lang="en-US" dirty="0" smtClean="0"/>
              <a:t>x</a:t>
            </a:r>
            <a:r>
              <a:rPr lang="en-US" baseline="-25000" dirty="0"/>
              <a:t>2</a:t>
            </a:r>
            <a:r>
              <a:rPr lang="en-US" dirty="0" smtClean="0"/>
              <a:t> = x</a:t>
            </a:r>
            <a:r>
              <a:rPr lang="en-US" baseline="-25000" dirty="0" smtClean="0"/>
              <a:t>1</a:t>
            </a:r>
            <a:r>
              <a:rPr lang="en-US" dirty="0" smtClean="0"/>
              <a:t> + N(0,z) where</a:t>
            </a:r>
          </a:p>
          <a:p>
            <a:r>
              <a:rPr lang="en-US" dirty="0" smtClean="0"/>
              <a:t>z = U[0.5,20]</a:t>
            </a:r>
          </a:p>
          <a:p>
            <a:r>
              <a:rPr lang="en-US" dirty="0" smtClean="0"/>
              <a:t>Run simple regression between y and x</a:t>
            </a:r>
            <a:r>
              <a:rPr lang="en-US" baseline="-25000" dirty="0" smtClean="0"/>
              <a:t>1</a:t>
            </a:r>
            <a:endParaRPr lang="en-US" dirty="0" smtClean="0"/>
          </a:p>
          <a:p>
            <a:r>
              <a:rPr lang="en-US" dirty="0" smtClean="0"/>
              <a:t>Run multiple regression between y and x</a:t>
            </a:r>
            <a:r>
              <a:rPr lang="en-US" baseline="-25000" dirty="0" smtClean="0"/>
              <a:t>1</a:t>
            </a:r>
            <a:r>
              <a:rPr lang="en-US" dirty="0" smtClean="0"/>
              <a:t> + x</a:t>
            </a:r>
            <a:r>
              <a:rPr lang="en-US" baseline="-25000" dirty="0" smtClean="0"/>
              <a:t>2</a:t>
            </a:r>
            <a:endParaRPr lang="en-US" dirty="0" smtClean="0"/>
          </a:p>
          <a:p>
            <a:r>
              <a:rPr lang="en-US" dirty="0" smtClean="0"/>
              <a:t>No interactions!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Simple regression: y~x</a:t>
            </a:r>
            <a:r>
              <a:rPr lang="en-US" baseline="-25000" dirty="0" smtClean="0"/>
              <a:t>1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300" y="885825"/>
            <a:ext cx="7391400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Simple regression: y~x</a:t>
            </a:r>
            <a:r>
              <a:rPr lang="en-US" baseline="-25000" dirty="0" smtClean="0"/>
              <a:t>1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219200"/>
            <a:ext cx="7391400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Simple regression: y~x</a:t>
            </a:r>
            <a:r>
              <a:rPr lang="en-US" baseline="-25000" dirty="0" smtClean="0"/>
              <a:t>1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300" y="885825"/>
            <a:ext cx="7391400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Simple regression: y~x</a:t>
            </a:r>
            <a:r>
              <a:rPr lang="en-US" baseline="-25000" dirty="0" smtClean="0"/>
              <a:t>1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300" y="885825"/>
            <a:ext cx="7391400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Multiple regression: y~x</a:t>
            </a:r>
            <a:r>
              <a:rPr lang="en-US" baseline="-25000" dirty="0" smtClean="0"/>
              <a:t>1</a:t>
            </a:r>
            <a:r>
              <a:rPr lang="en-US" dirty="0" smtClean="0"/>
              <a:t>+x</a:t>
            </a:r>
            <a:r>
              <a:rPr lang="en-US" baseline="-25000" dirty="0"/>
              <a:t>2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300" y="885825"/>
            <a:ext cx="7391400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</TotalTime>
  <Words>1124</Words>
  <Application>Microsoft Office PowerPoint</Application>
  <PresentationFormat>On-screen Show (4:3)</PresentationFormat>
  <Paragraphs>118</Paragraphs>
  <Slides>29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Collinearity</vt:lpstr>
      <vt:lpstr>Symptoms of collinearity</vt:lpstr>
      <vt:lpstr>Collinearity and confounding independent variables</vt:lpstr>
      <vt:lpstr>Methods</vt:lpstr>
      <vt:lpstr>Simple regression: y~x1</vt:lpstr>
      <vt:lpstr>Simple regression: y~x1</vt:lpstr>
      <vt:lpstr>Simple regression: y~x1</vt:lpstr>
      <vt:lpstr>Simple regression: y~x1</vt:lpstr>
      <vt:lpstr>Multiple regression: y~x1+x2</vt:lpstr>
      <vt:lpstr>Multiple regression: y~x1+x2</vt:lpstr>
      <vt:lpstr>Multiple regression: y~x1+x2</vt:lpstr>
      <vt:lpstr>Collinearity and redundant independent variables</vt:lpstr>
      <vt:lpstr>Methods</vt:lpstr>
      <vt:lpstr>Simple regression: y~x1</vt:lpstr>
      <vt:lpstr>Simple regression: y~x1</vt:lpstr>
      <vt:lpstr>Simple regression: y~x1</vt:lpstr>
      <vt:lpstr>Simple regression: y~x2</vt:lpstr>
      <vt:lpstr>Simple regression: y~x2</vt:lpstr>
      <vt:lpstr>Simple regression: y~x2</vt:lpstr>
      <vt:lpstr>Multiple regression: y~x1+x2</vt:lpstr>
      <vt:lpstr>Multiple regression: y~x1+x2</vt:lpstr>
      <vt:lpstr>Multiple regression: y~x1+x2</vt:lpstr>
      <vt:lpstr>Multiple regression: y~x1+x2</vt:lpstr>
      <vt:lpstr>Multiple regression: y~x1+x2</vt:lpstr>
      <vt:lpstr>Multiple regression: y~x1+x2</vt:lpstr>
      <vt:lpstr>What to do?</vt:lpstr>
      <vt:lpstr>Is a variable redundant or confounding?</vt:lpstr>
      <vt:lpstr>What to do? Confounding variables</vt:lpstr>
      <vt:lpstr>What to do? Redundant variables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Todd D. Steury</dc:creator>
  <cp:lastModifiedBy>Todd Steury</cp:lastModifiedBy>
  <cp:revision>51</cp:revision>
  <dcterms:created xsi:type="dcterms:W3CDTF">2010-02-04T15:19:25Z</dcterms:created>
  <dcterms:modified xsi:type="dcterms:W3CDTF">2011-09-14T13:20:24Z</dcterms:modified>
</cp:coreProperties>
</file>